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4"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1"/>
    <p:restoredTop sz="96327"/>
  </p:normalViewPr>
  <p:slideViewPr>
    <p:cSldViewPr snapToGrid="0" snapToObjects="1">
      <p:cViewPr varScale="1">
        <p:scale>
          <a:sx n="116" d="100"/>
          <a:sy n="116" d="100"/>
        </p:scale>
        <p:origin x="-354" y="-11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FF28A9-1F8B-F249-A783-9666FBC9393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73D4DD13-71B8-6C4D-8716-4EBB73B72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4C325137-59C8-5242-87F8-EC7CB6194C08}"/>
              </a:ext>
            </a:extLst>
          </p:cNvPr>
          <p:cNvSpPr>
            <a:spLocks noGrp="1"/>
          </p:cNvSpPr>
          <p:nvPr>
            <p:ph type="dt" sz="half" idx="10"/>
          </p:nvPr>
        </p:nvSpPr>
        <p:spPr/>
        <p:txBody>
          <a:bodyPr/>
          <a:lstStyle/>
          <a:p>
            <a:fld id="{78ABE3C1-DBE1-495D-B57B-2849774B866A}"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682277D7-8488-B946-B596-48F1DAEFB3A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AC9EC7B0-22FB-C941-AB4E-9C5F70781D44}"/>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214947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E54613-5300-0C4F-9BC3-14B4F280C8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D9A8385-10CF-4947-842D-F80EB69418A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90DA1BC-EE29-7041-B782-36338053DCB1}"/>
              </a:ext>
            </a:extLst>
          </p:cNvPr>
          <p:cNvSpPr>
            <a:spLocks noGrp="1"/>
          </p:cNvSpPr>
          <p:nvPr>
            <p:ph type="dt" sz="half" idx="10"/>
          </p:nvPr>
        </p:nvSpPr>
        <p:spPr/>
        <p:txBody>
          <a:bodyPr/>
          <a:lstStyle/>
          <a:p>
            <a:fld id="{1FA3F48C-C7C6-4055-9F49-3777875E72AE}"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01E32B62-C22C-0C44-A5EC-1CBB30B7317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DF252655-AEC7-7F49-A376-A1DBABEB9A08}"/>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65303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521F3AF6-36D6-5446-B168-8FE812D7105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95F1E790-C548-5449-8C23-99E8ED8683F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7C2A876-5DB2-8949-80CF-3DAEAAB5027E}"/>
              </a:ext>
            </a:extLst>
          </p:cNvPr>
          <p:cNvSpPr>
            <a:spLocks noGrp="1"/>
          </p:cNvSpPr>
          <p:nvPr>
            <p:ph type="dt" sz="half" idx="10"/>
          </p:nvPr>
        </p:nvSpPr>
        <p:spPr/>
        <p:txBody>
          <a:bodyPr/>
          <a:lstStyle/>
          <a:p>
            <a:fld id="{6178E61D-D431-422C-9764-11DAFE33AB63}"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8909EE80-C12D-E441-ABBE-E91D98D428C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CE11C361-2ACE-AC48-893F-F1676160B74A}"/>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102236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62F517-AEBB-D243-821D-2569F2F0F9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5AC87AB-7FD9-DF41-BE9F-235E0E30DED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C427B87-B52A-804F-B9B4-FB59B1840F98}"/>
              </a:ext>
            </a:extLst>
          </p:cNvPr>
          <p:cNvSpPr>
            <a:spLocks noGrp="1"/>
          </p:cNvSpPr>
          <p:nvPr>
            <p:ph type="dt" sz="half" idx="10"/>
          </p:nvPr>
        </p:nvSpPr>
        <p:spPr/>
        <p:txBody>
          <a:bodyPr/>
          <a:lstStyle/>
          <a:p>
            <a:fld id="{12DE42F4-6EEF-4EF7-8ED4-2208F0F89A08}"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4DC170AF-52E3-694E-AC2C-0D47A23D7AD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78870A9A-2128-7349-A128-FD8A5BA9B5CD}"/>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158905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55A1249-4177-7947-A5EE-FEAC2655D0B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F20B93E-C28E-C548-ADC4-9EE454282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AA088565-B310-FF45-BD6D-3180969C6174}"/>
              </a:ext>
            </a:extLst>
          </p:cNvPr>
          <p:cNvSpPr>
            <a:spLocks noGrp="1"/>
          </p:cNvSpPr>
          <p:nvPr>
            <p:ph type="dt" sz="half" idx="10"/>
          </p:nvPr>
        </p:nvSpPr>
        <p:spPr/>
        <p:txBody>
          <a:bodyPr/>
          <a:lstStyle/>
          <a:p>
            <a:fld id="{30578ACC-22D6-47C1-A373-4FD133E34F3C}"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9A275524-7E91-094A-8F09-BAFA92990C3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D512852C-97BF-E142-A7ED-DE1A620358AB}"/>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428972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4304B08-4101-D147-B0C5-F0C9A54500D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63B9539-2E44-2841-88F2-C96AE431EA5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F6CD8532-D7EB-4741-A44E-2D206210289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54ADA860-7848-134C-952B-EDFECC918F88}"/>
              </a:ext>
            </a:extLst>
          </p:cNvPr>
          <p:cNvSpPr>
            <a:spLocks noGrp="1"/>
          </p:cNvSpPr>
          <p:nvPr>
            <p:ph type="dt" sz="half" idx="10"/>
          </p:nvPr>
        </p:nvSpPr>
        <p:spPr/>
        <p:txBody>
          <a:bodyPr/>
          <a:lstStyle/>
          <a:p>
            <a:fld id="{4E5A6C69-6797-4E8A-BF37-F2C3751466E9}" type="datetimeFigureOut">
              <a:rPr lang="en-US" smtClean="0"/>
              <a:pPr/>
              <a:t>11/11/2021</a:t>
            </a:fld>
            <a:endParaRPr lang="en-US"/>
          </a:p>
        </p:txBody>
      </p:sp>
      <p:sp>
        <p:nvSpPr>
          <p:cNvPr id="6" name="Θέση υποσέλιδου 5">
            <a:extLst>
              <a:ext uri="{FF2B5EF4-FFF2-40B4-BE49-F238E27FC236}">
                <a16:creationId xmlns:a16="http://schemas.microsoft.com/office/drawing/2014/main" xmlns="" id="{59EE27E3-D8A5-DA40-ABF2-BB5C08D55CE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6EA1BC4C-9D9C-8A43-B357-29921D555349}"/>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417767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F07399-F410-E247-977D-DE0348D7A8C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4DCA36A-A452-EC4E-8E8F-7BF6299A4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B93A87F3-7AFB-824B-84C8-230402763E3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D0A8F458-8344-324E-9BB4-127BFFD2B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CE5BA1B2-0506-7F46-BB80-42B07B32409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38A007EA-97DA-3944-B8E0-147BD1CD3AA3}"/>
              </a:ext>
            </a:extLst>
          </p:cNvPr>
          <p:cNvSpPr>
            <a:spLocks noGrp="1"/>
          </p:cNvSpPr>
          <p:nvPr>
            <p:ph type="dt" sz="half" idx="10"/>
          </p:nvPr>
        </p:nvSpPr>
        <p:spPr/>
        <p:txBody>
          <a:bodyPr/>
          <a:lstStyle/>
          <a:p>
            <a:fld id="{9D6E9DEC-419B-4CC5-A080-3B06BD5A8291}" type="datetimeFigureOut">
              <a:rPr lang="en-US" smtClean="0"/>
              <a:pPr/>
              <a:t>11/11/2021</a:t>
            </a:fld>
            <a:endParaRPr lang="en-US"/>
          </a:p>
        </p:txBody>
      </p:sp>
      <p:sp>
        <p:nvSpPr>
          <p:cNvPr id="8" name="Θέση υποσέλιδου 7">
            <a:extLst>
              <a:ext uri="{FF2B5EF4-FFF2-40B4-BE49-F238E27FC236}">
                <a16:creationId xmlns:a16="http://schemas.microsoft.com/office/drawing/2014/main" xmlns="" id="{4EDE01B8-E7F0-6541-85F7-BAA7724E1A11}"/>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xmlns="" id="{E33CD4CE-586B-A34A-8449-585E632F9309}"/>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40966510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5F6160-D9AD-1A42-A440-E606F80BFA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266251A-1556-BB49-A395-F19B657B1DA7}"/>
              </a:ext>
            </a:extLst>
          </p:cNvPr>
          <p:cNvSpPr>
            <a:spLocks noGrp="1"/>
          </p:cNvSpPr>
          <p:nvPr>
            <p:ph type="dt" sz="half" idx="10"/>
          </p:nvPr>
        </p:nvSpPr>
        <p:spPr/>
        <p:txBody>
          <a:bodyPr/>
          <a:lstStyle/>
          <a:p>
            <a:fld id="{CE99F462-093F-4566-844B-4C71F2739DA5}" type="datetimeFigureOut">
              <a:rPr lang="en-US" smtClean="0"/>
              <a:pPr/>
              <a:t>11/11/2021</a:t>
            </a:fld>
            <a:endParaRPr lang="en-US"/>
          </a:p>
        </p:txBody>
      </p:sp>
      <p:sp>
        <p:nvSpPr>
          <p:cNvPr id="4" name="Θέση υποσέλιδου 3">
            <a:extLst>
              <a:ext uri="{FF2B5EF4-FFF2-40B4-BE49-F238E27FC236}">
                <a16:creationId xmlns:a16="http://schemas.microsoft.com/office/drawing/2014/main" xmlns="" id="{5526C7F2-729D-9748-A117-48FA0FF7112D}"/>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xmlns="" id="{EF38868B-322A-6240-9021-008D099FD87D}"/>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16080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73DC1D1F-AC3D-984E-9BCC-B853366368EC}"/>
              </a:ext>
            </a:extLst>
          </p:cNvPr>
          <p:cNvSpPr>
            <a:spLocks noGrp="1"/>
          </p:cNvSpPr>
          <p:nvPr>
            <p:ph type="dt" sz="half" idx="10"/>
          </p:nvPr>
        </p:nvSpPr>
        <p:spPr/>
        <p:txBody>
          <a:bodyPr/>
          <a:lstStyle/>
          <a:p>
            <a:fld id="{3D24A7AC-904D-4781-85BA-7D10C17ED021}" type="datetimeFigureOut">
              <a:rPr lang="en-US" smtClean="0"/>
              <a:pPr/>
              <a:t>11/11/2021</a:t>
            </a:fld>
            <a:endParaRPr lang="en-US"/>
          </a:p>
        </p:txBody>
      </p:sp>
      <p:sp>
        <p:nvSpPr>
          <p:cNvPr id="3" name="Θέση υποσέλιδου 2">
            <a:extLst>
              <a:ext uri="{FF2B5EF4-FFF2-40B4-BE49-F238E27FC236}">
                <a16:creationId xmlns:a16="http://schemas.microsoft.com/office/drawing/2014/main" xmlns="" id="{18645E3E-023E-F24A-8825-2C41CFF1BD34}"/>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xmlns="" id="{D3B49763-FD61-F743-A621-B50C94C30B29}"/>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22763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1308BA-0D94-F54D-A4D4-ABA1F7CFAF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02B8489-C881-534F-8A5C-41CE67F1A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A4938938-B6B5-6947-BF37-D718F0B13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9DABAC89-D08B-1647-B771-23307D823FE5}"/>
              </a:ext>
            </a:extLst>
          </p:cNvPr>
          <p:cNvSpPr>
            <a:spLocks noGrp="1"/>
          </p:cNvSpPr>
          <p:nvPr>
            <p:ph type="dt" sz="half" idx="10"/>
          </p:nvPr>
        </p:nvSpPr>
        <p:spPr/>
        <p:txBody>
          <a:bodyPr/>
          <a:lstStyle/>
          <a:p>
            <a:fld id="{E331444B-B92B-4E27-8C94-BB93EAF5CB18}" type="datetimeFigureOut">
              <a:rPr lang="en-US" smtClean="0"/>
              <a:pPr/>
              <a:t>11/11/2021</a:t>
            </a:fld>
            <a:endParaRPr lang="en-US"/>
          </a:p>
        </p:txBody>
      </p:sp>
      <p:sp>
        <p:nvSpPr>
          <p:cNvPr id="6" name="Θέση υποσέλιδου 5">
            <a:extLst>
              <a:ext uri="{FF2B5EF4-FFF2-40B4-BE49-F238E27FC236}">
                <a16:creationId xmlns:a16="http://schemas.microsoft.com/office/drawing/2014/main" xmlns="" id="{C29075C9-F478-6E43-9455-3AC5F96B7F4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47CBF5F1-E9F1-0642-813C-99A3FF01647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202174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F2547A-ED96-924F-908E-98A6C341C9F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7504E183-2332-D14A-90F2-68168C737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4F391946-23C8-0C42-9A00-7F1FEC236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9DF809E-FD50-4E41-87F9-C73E67B1213D}"/>
              </a:ext>
            </a:extLst>
          </p:cNvPr>
          <p:cNvSpPr>
            <a:spLocks noGrp="1"/>
          </p:cNvSpPr>
          <p:nvPr>
            <p:ph type="dt" sz="half" idx="10"/>
          </p:nvPr>
        </p:nvSpPr>
        <p:spPr/>
        <p:txBody>
          <a:bodyPr/>
          <a:lstStyle/>
          <a:p>
            <a:fld id="{9D6E9DEC-419B-4CC5-A080-3B06BD5A8291}" type="datetimeFigureOut">
              <a:rPr lang="en-US" smtClean="0"/>
              <a:pPr/>
              <a:t>11/11/2021</a:t>
            </a:fld>
            <a:endParaRPr lang="en-US"/>
          </a:p>
        </p:txBody>
      </p:sp>
      <p:sp>
        <p:nvSpPr>
          <p:cNvPr id="6" name="Θέση υποσέλιδου 5">
            <a:extLst>
              <a:ext uri="{FF2B5EF4-FFF2-40B4-BE49-F238E27FC236}">
                <a16:creationId xmlns:a16="http://schemas.microsoft.com/office/drawing/2014/main" xmlns="" id="{086DA4B5-7CC1-B14B-ACFE-421561BB6EC9}"/>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xmlns="" id="{A44C1D3F-9DC4-794E-961E-796C66795704}"/>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832092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EDBBA3BE-B52F-3B41-AEC9-B117482BC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137B291-524E-0E44-9A11-F3A92FCDC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0293702-DF57-A44E-B666-A3DCB7246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pPr/>
              <a:t>11/11/2021</a:t>
            </a:fld>
            <a:endParaRPr lang="en-US"/>
          </a:p>
        </p:txBody>
      </p:sp>
      <p:sp>
        <p:nvSpPr>
          <p:cNvPr id="5" name="Θέση υποσέλιδου 4">
            <a:extLst>
              <a:ext uri="{FF2B5EF4-FFF2-40B4-BE49-F238E27FC236}">
                <a16:creationId xmlns:a16="http://schemas.microsoft.com/office/drawing/2014/main" xmlns="" id="{C00E8358-DDB0-AA4D-B550-F2668750B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xmlns="" id="{0CFF46B9-3871-214E-908E-CDE2D94AA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xmlns="" val="82746397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27250CB5-9DDC-48C3-9D2D-C15BFFF4F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C38FEF35-B9B3-413E-A8C4-9FF5A15A4E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1601" y="1371600"/>
            <a:ext cx="6770084"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411A3F0A-3F5F-324A-A404-6B4DF813929D}"/>
              </a:ext>
            </a:extLst>
          </p:cNvPr>
          <p:cNvSpPr>
            <a:spLocks noGrp="1"/>
          </p:cNvSpPr>
          <p:nvPr>
            <p:ph type="ctrTitle"/>
          </p:nvPr>
        </p:nvSpPr>
        <p:spPr>
          <a:xfrm>
            <a:off x="2149522" y="2043753"/>
            <a:ext cx="5281684" cy="2770494"/>
          </a:xfrm>
        </p:spPr>
        <p:txBody>
          <a:bodyPr anchor="ctr">
            <a:normAutofit/>
          </a:bodyPr>
          <a:lstStyle/>
          <a:p>
            <a:r>
              <a:rPr lang="el-GR" sz="4000" b="1" dirty="0" smtClean="0">
                <a:solidFill>
                  <a:srgbClr val="0070C0"/>
                </a:solidFill>
              </a:rPr>
              <a:t>ΔΙΑΤΡΟΦΙΚΕΣ ΣΥΝΗΘΕΙΕΣ </a:t>
            </a:r>
            <a:br>
              <a:rPr lang="el-GR" sz="4000" b="1" dirty="0" smtClean="0">
                <a:solidFill>
                  <a:srgbClr val="0070C0"/>
                </a:solidFill>
              </a:rPr>
            </a:br>
            <a:r>
              <a:rPr lang="el-GR" sz="4000" b="1" dirty="0" smtClean="0">
                <a:solidFill>
                  <a:srgbClr val="0070C0"/>
                </a:solidFill>
              </a:rPr>
              <a:t>ΣΤΗΝ </a:t>
            </a:r>
            <a:r>
              <a:rPr lang="en-US" sz="4000" b="1" dirty="0" smtClean="0">
                <a:solidFill>
                  <a:srgbClr val="0070C0"/>
                </a:solidFill>
              </a:rPr>
              <a:t>A</a:t>
            </a:r>
            <a:r>
              <a:rPr lang="el-GR" sz="4000" b="1" dirty="0">
                <a:solidFill>
                  <a:srgbClr val="0070C0"/>
                </a:solidFill>
              </a:rPr>
              <a:t>ΡΧΑΙΑ ΑΘΗΝΑ    </a:t>
            </a:r>
          </a:p>
        </p:txBody>
      </p:sp>
      <p:sp>
        <p:nvSpPr>
          <p:cNvPr id="16" name="Rectangle 11">
            <a:extLst>
              <a:ext uri="{FF2B5EF4-FFF2-40B4-BE49-F238E27FC236}">
                <a16:creationId xmlns:a16="http://schemas.microsoft.com/office/drawing/2014/main" xmlns="" id="{A7ECB318-89A9-43A0-BC79-4B763473F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1685" y="1371600"/>
            <a:ext cx="2704023" cy="4114800"/>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xmlns="" id="{298D92CD-2386-C24E-B0F4-558BB16744D4}"/>
              </a:ext>
            </a:extLst>
          </p:cNvPr>
          <p:cNvSpPr>
            <a:spLocks noGrp="1"/>
          </p:cNvSpPr>
          <p:nvPr>
            <p:ph type="subTitle" idx="1"/>
          </p:nvPr>
        </p:nvSpPr>
        <p:spPr>
          <a:xfrm>
            <a:off x="8517380" y="1859508"/>
            <a:ext cx="1957278" cy="3138985"/>
          </a:xfrm>
        </p:spPr>
        <p:txBody>
          <a:bodyPr anchor="ctr">
            <a:normAutofit/>
          </a:bodyPr>
          <a:lstStyle/>
          <a:p>
            <a:r>
              <a:rPr lang="el-GR" sz="1400" b="1" dirty="0" smtClean="0">
                <a:solidFill>
                  <a:schemeClr val="tx1">
                    <a:lumMod val="65000"/>
                    <a:lumOff val="35000"/>
                  </a:schemeClr>
                </a:solidFill>
              </a:rPr>
              <a:t>4</a:t>
            </a:r>
            <a:r>
              <a:rPr lang="el-GR" sz="1400" b="1" baseline="30000" dirty="0" smtClean="0">
                <a:solidFill>
                  <a:schemeClr val="tx1">
                    <a:lumMod val="65000"/>
                    <a:lumOff val="35000"/>
                  </a:schemeClr>
                </a:solidFill>
              </a:rPr>
              <a:t>ο</a:t>
            </a:r>
            <a:r>
              <a:rPr lang="el-GR" sz="1400" b="1" dirty="0" smtClean="0">
                <a:solidFill>
                  <a:schemeClr val="tx1">
                    <a:lumMod val="65000"/>
                    <a:lumOff val="35000"/>
                  </a:schemeClr>
                </a:solidFill>
              </a:rPr>
              <a:t> Δημοτικό Σχολείο Νέων Μουδανιών</a:t>
            </a:r>
            <a:endParaRPr lang="el-GR" sz="1400" b="1" dirty="0">
              <a:solidFill>
                <a:schemeClr val="tx1">
                  <a:lumMod val="65000"/>
                  <a:lumOff val="35000"/>
                </a:schemeClr>
              </a:solidFill>
            </a:endParaRPr>
          </a:p>
        </p:txBody>
      </p:sp>
      <p:sp>
        <p:nvSpPr>
          <p:cNvPr id="7" name="Θέση περιεχομένου 2">
            <a:extLst>
              <a:ext uri="{FF2B5EF4-FFF2-40B4-BE49-F238E27FC236}">
                <a16:creationId xmlns:a16="http://schemas.microsoft.com/office/drawing/2014/main" xmlns="" id="{7C423344-5685-6D46-9789-637B930C5B8B}"/>
              </a:ext>
            </a:extLst>
          </p:cNvPr>
          <p:cNvSpPr txBox="1">
            <a:spLocks/>
          </p:cNvSpPr>
          <p:nvPr/>
        </p:nvSpPr>
        <p:spPr>
          <a:xfrm>
            <a:off x="5873578" y="5486400"/>
            <a:ext cx="5124612" cy="1114774"/>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90000"/>
              </a:lnSpc>
              <a:spcBef>
                <a:spcPts val="1000"/>
              </a:spcBef>
              <a:spcAft>
                <a:spcPts val="0"/>
              </a:spcAft>
              <a:buClrTx/>
              <a:buSzTx/>
              <a:tabLst/>
              <a:defRPr/>
            </a:pPr>
            <a:r>
              <a:rPr kumimoji="0" lang="el-GR"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Εργασία</a:t>
            </a:r>
            <a:r>
              <a:rPr kumimoji="0" lang="el-GR" sz="24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των μαθητριών της ΣΤ τάξης Αγγελικής </a:t>
            </a:r>
            <a:r>
              <a:rPr kumimoji="0" lang="el-GR" sz="2400" b="1" i="0" u="none" strike="noStrike" kern="1200" cap="none" spc="0" normalizeH="0" noProof="0" dirty="0" err="1" smtClean="0">
                <a:ln>
                  <a:noFill/>
                </a:ln>
                <a:solidFill>
                  <a:schemeClr val="tx1">
                    <a:lumMod val="65000"/>
                    <a:lumOff val="35000"/>
                  </a:schemeClr>
                </a:solidFill>
                <a:effectLst/>
                <a:uLnTx/>
                <a:uFillTx/>
                <a:latin typeface="+mn-lt"/>
                <a:ea typeface="+mn-ea"/>
                <a:cs typeface="+mn-cs"/>
              </a:rPr>
              <a:t>Εγγλεζάκη</a:t>
            </a:r>
            <a:endParaRPr kumimoji="0" lang="el-GR" sz="2400" b="1" i="0" u="none" strike="noStrike" kern="1200" cap="none" spc="0" normalizeH="0" noProof="0" dirty="0" smtClean="0">
              <a:ln>
                <a:noFill/>
              </a:ln>
              <a:solidFill>
                <a:schemeClr val="tx1">
                  <a:lumMod val="65000"/>
                  <a:lumOff val="35000"/>
                </a:schemeClr>
              </a:solidFill>
              <a:effectLst/>
              <a:uLnTx/>
              <a:uFillTx/>
              <a:latin typeface="+mn-lt"/>
              <a:ea typeface="+mn-ea"/>
              <a:cs typeface="+mn-cs"/>
            </a:endParaRPr>
          </a:p>
          <a:p>
            <a:pPr marL="0" marR="0" lvl="0" indent="0" algn="r" defTabSz="914400" rtl="0" eaLnBrk="1" fontAlgn="auto" latinLnBrk="0" hangingPunct="1">
              <a:lnSpc>
                <a:spcPct val="90000"/>
              </a:lnSpc>
              <a:spcBef>
                <a:spcPts val="1000"/>
              </a:spcBef>
              <a:spcAft>
                <a:spcPts val="0"/>
              </a:spcAft>
              <a:buClrTx/>
              <a:buSzTx/>
              <a:tabLst/>
              <a:defRPr/>
            </a:pPr>
            <a:r>
              <a:rPr lang="el-GR" sz="2400" b="1" baseline="0" dirty="0" err="1" smtClean="0">
                <a:solidFill>
                  <a:schemeClr val="tx1">
                    <a:lumMod val="65000"/>
                    <a:lumOff val="35000"/>
                  </a:schemeClr>
                </a:solidFill>
              </a:rPr>
              <a:t>Μαριλίζας</a:t>
            </a:r>
            <a:r>
              <a:rPr lang="el-GR" sz="2400" b="1" baseline="0" dirty="0" smtClean="0">
                <a:solidFill>
                  <a:schemeClr val="tx1">
                    <a:lumMod val="65000"/>
                    <a:lumOff val="35000"/>
                  </a:schemeClr>
                </a:solidFill>
              </a:rPr>
              <a:t> </a:t>
            </a:r>
            <a:r>
              <a:rPr lang="el-GR" sz="2400" b="1" baseline="0" dirty="0" err="1" smtClean="0">
                <a:solidFill>
                  <a:schemeClr val="tx1">
                    <a:lumMod val="65000"/>
                    <a:lumOff val="35000"/>
                  </a:schemeClr>
                </a:solidFill>
              </a:rPr>
              <a:t>Μηχανετσίδου</a:t>
            </a:r>
            <a:endParaRPr kumimoji="0" lang="el-GR" sz="24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xmlns="" val="115665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xmlns="" id="{CB299CAB-C506-454B-90FC-406572829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xmlns="" id="{C8D99311-F254-40F1-8AB5-EE3E7B9B6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100D049-A6FB-9242-8715-9D02816F52CB}"/>
              </a:ext>
            </a:extLst>
          </p:cNvPr>
          <p:cNvSpPr>
            <a:spLocks noGrp="1"/>
          </p:cNvSpPr>
          <p:nvPr>
            <p:ph type="title"/>
          </p:nvPr>
        </p:nvSpPr>
        <p:spPr>
          <a:xfrm>
            <a:off x="1616054" y="1070149"/>
            <a:ext cx="8959893" cy="624180"/>
          </a:xfrm>
        </p:spPr>
        <p:txBody>
          <a:bodyPr anchor="ctr">
            <a:noAutofit/>
          </a:bodyPr>
          <a:lstStyle/>
          <a:p>
            <a:pPr algn="ctr"/>
            <a:r>
              <a:rPr lang="el-GR" b="1" dirty="0">
                <a:solidFill>
                  <a:srgbClr val="595959"/>
                </a:solidFill>
              </a:rPr>
              <a:t>Διατροφή στην αρχαία Ελλάδα</a:t>
            </a:r>
            <a:br>
              <a:rPr lang="el-GR" b="1" dirty="0">
                <a:solidFill>
                  <a:srgbClr val="595959"/>
                </a:solidFill>
              </a:rPr>
            </a:br>
            <a:endParaRPr lang="el-GR" b="1" dirty="0">
              <a:solidFill>
                <a:srgbClr val="595959"/>
              </a:solidFill>
            </a:endParaRPr>
          </a:p>
        </p:txBody>
      </p:sp>
      <p:sp>
        <p:nvSpPr>
          <p:cNvPr id="13" name="Rectangle 11">
            <a:extLst>
              <a:ext uri="{FF2B5EF4-FFF2-40B4-BE49-F238E27FC236}">
                <a16:creationId xmlns:a16="http://schemas.microsoft.com/office/drawing/2014/main" xmlns="" id="{7D89E3CB-00ED-4691-9F0F-F23EA3564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7C423344-5685-6D46-9789-637B930C5B8B}"/>
              </a:ext>
            </a:extLst>
          </p:cNvPr>
          <p:cNvSpPr>
            <a:spLocks noGrp="1"/>
          </p:cNvSpPr>
          <p:nvPr>
            <p:ph idx="1"/>
          </p:nvPr>
        </p:nvSpPr>
        <p:spPr>
          <a:xfrm>
            <a:off x="1013254" y="1694329"/>
            <a:ext cx="9562692" cy="4732638"/>
          </a:xfrm>
        </p:spPr>
        <p:txBody>
          <a:bodyPr anchor="t">
            <a:noAutofit/>
          </a:bodyPr>
          <a:lstStyle/>
          <a:p>
            <a:pPr algn="just">
              <a:buFont typeface="Wingdings" pitchFamily="2" charset="2"/>
              <a:buChar char="q"/>
            </a:pPr>
            <a:r>
              <a:rPr lang="el-GR" b="1" dirty="0" smtClean="0">
                <a:solidFill>
                  <a:schemeClr val="tx1">
                    <a:lumMod val="65000"/>
                    <a:lumOff val="35000"/>
                  </a:schemeClr>
                </a:solidFill>
              </a:rPr>
              <a:t> Στη </a:t>
            </a:r>
            <a:r>
              <a:rPr lang="el-GR" b="1" dirty="0">
                <a:solidFill>
                  <a:schemeClr val="tx1">
                    <a:lumMod val="65000"/>
                    <a:lumOff val="35000"/>
                  </a:schemeClr>
                </a:solidFill>
              </a:rPr>
              <a:t>βάση της διατροφής των </a:t>
            </a:r>
            <a:r>
              <a:rPr lang="el-GR" b="1" dirty="0" smtClean="0">
                <a:solidFill>
                  <a:schemeClr val="tx1">
                    <a:lumMod val="65000"/>
                    <a:lumOff val="35000"/>
                  </a:schemeClr>
                </a:solidFill>
              </a:rPr>
              <a:t>αρχαίων Ελλήνων</a:t>
            </a:r>
            <a:r>
              <a:rPr lang="el-GR" b="1" dirty="0">
                <a:solidFill>
                  <a:schemeClr val="tx1">
                    <a:lumMod val="65000"/>
                    <a:lumOff val="35000"/>
                  </a:schemeClr>
                </a:solidFill>
              </a:rPr>
              <a:t> απαντώνται τα δημητριακά και σε περιπτώσεις ανάγκης, μείγμα κριθαριού με σιτάρι, από το οποίο παρασκευαζόταν ο άρτος. Τα δημητριακά συνοδεύονταν συνήθως από οπωροκηπευτικά. </a:t>
            </a:r>
            <a:endParaRPr lang="en-US" b="1" dirty="0" smtClean="0">
              <a:solidFill>
                <a:schemeClr val="tx1">
                  <a:lumMod val="65000"/>
                  <a:lumOff val="35000"/>
                </a:schemeClr>
              </a:solidFill>
            </a:endParaRPr>
          </a:p>
          <a:p>
            <a:pPr algn="just">
              <a:buFont typeface="Wingdings" pitchFamily="2" charset="2"/>
              <a:buChar char="q"/>
            </a:pPr>
            <a:r>
              <a:rPr lang="el-GR" b="1" dirty="0" smtClean="0">
                <a:solidFill>
                  <a:schemeClr val="tx1">
                    <a:lumMod val="65000"/>
                    <a:lumOff val="35000"/>
                  </a:schemeClr>
                </a:solidFill>
              </a:rPr>
              <a:t> Οι </a:t>
            </a:r>
            <a:r>
              <a:rPr lang="el-GR" b="1" dirty="0">
                <a:solidFill>
                  <a:schemeClr val="tx1">
                    <a:lumMod val="65000"/>
                    <a:lumOff val="35000"/>
                  </a:schemeClr>
                </a:solidFill>
              </a:rPr>
              <a:t>Έλληνες </a:t>
            </a:r>
            <a:r>
              <a:rPr lang="el-GR" b="1" dirty="0" smtClean="0">
                <a:solidFill>
                  <a:schemeClr val="tx1">
                    <a:lumMod val="65000"/>
                    <a:lumOff val="35000"/>
                  </a:schemeClr>
                </a:solidFill>
              </a:rPr>
              <a:t>επίσης </a:t>
            </a:r>
            <a:r>
              <a:rPr lang="el-GR" b="1" dirty="0" smtClean="0">
                <a:solidFill>
                  <a:schemeClr val="tx1">
                    <a:lumMod val="65000"/>
                    <a:lumOff val="35000"/>
                  </a:schemeClr>
                </a:solidFill>
              </a:rPr>
              <a:t>κατανάλωναν </a:t>
            </a:r>
            <a:r>
              <a:rPr lang="el-GR" b="1" dirty="0">
                <a:solidFill>
                  <a:schemeClr val="tx1">
                    <a:lumMod val="65000"/>
                    <a:lumOff val="35000"/>
                  </a:schemeClr>
                </a:solidFill>
              </a:rPr>
              <a:t>ιδιαιτέρως τα γαλακτοκομικά και κυρίως το τυρί. Το </a:t>
            </a:r>
            <a:r>
              <a:rPr lang="el-GR" b="1" dirty="0" smtClean="0">
                <a:solidFill>
                  <a:schemeClr val="tx1">
                    <a:lumMod val="65000"/>
                    <a:lumOff val="35000"/>
                  </a:schemeClr>
                </a:solidFill>
              </a:rPr>
              <a:t>βούτυρο</a:t>
            </a:r>
            <a:r>
              <a:rPr lang="el-GR" b="1" dirty="0">
                <a:solidFill>
                  <a:schemeClr val="tx1">
                    <a:lumMod val="65000"/>
                    <a:lumOff val="35000"/>
                  </a:schemeClr>
                </a:solidFill>
              </a:rPr>
              <a:t> ήταν γνωστό, αλλά αντί αυτού γινόταν χρήση κυρίως του ελαιόλαδου, καθώς αυτό θεωρούνταν περισσότερο </a:t>
            </a:r>
            <a:r>
              <a:rPr lang="el-GR" b="1" dirty="0" smtClean="0">
                <a:solidFill>
                  <a:schemeClr val="tx1">
                    <a:lumMod val="65000"/>
                    <a:lumOff val="35000"/>
                  </a:schemeClr>
                </a:solidFill>
              </a:rPr>
              <a:t>υγιεινό.</a:t>
            </a:r>
          </a:p>
          <a:p>
            <a:pPr algn="just">
              <a:buFont typeface="Wingdings" pitchFamily="2" charset="2"/>
              <a:buChar char="q"/>
            </a:pPr>
            <a:r>
              <a:rPr lang="el-GR" b="1" dirty="0" smtClean="0">
                <a:solidFill>
                  <a:schemeClr val="tx1">
                    <a:lumMod val="65000"/>
                    <a:lumOff val="35000"/>
                  </a:schemeClr>
                </a:solidFill>
              </a:rPr>
              <a:t> Το </a:t>
            </a:r>
            <a:r>
              <a:rPr lang="el-GR" b="1" dirty="0">
                <a:solidFill>
                  <a:schemeClr val="tx1">
                    <a:lumMod val="65000"/>
                    <a:lumOff val="35000"/>
                  </a:schemeClr>
                </a:solidFill>
              </a:rPr>
              <a:t>φαγητό συνόδευε κρασί αναμεμειγμένο με νερό.</a:t>
            </a:r>
          </a:p>
        </p:txBody>
      </p:sp>
    </p:spTree>
    <p:extLst>
      <p:ext uri="{BB962C8B-B14F-4D97-AF65-F5344CB8AC3E}">
        <p14:creationId xmlns:p14="http://schemas.microsoft.com/office/powerpoint/2010/main" xmlns="" val="70983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5AA03EDC-7067-4DFF-B672-541D016AA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xmlns="" id="{0EBF3E39-B0BE-496A-8604-9007470FF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895D60C8-344A-834E-8034-3A607140BA77}"/>
              </a:ext>
            </a:extLst>
          </p:cNvPr>
          <p:cNvSpPr>
            <a:spLocks noGrp="1"/>
          </p:cNvSpPr>
          <p:nvPr>
            <p:ph type="title"/>
          </p:nvPr>
        </p:nvSpPr>
        <p:spPr>
          <a:xfrm>
            <a:off x="871442" y="685800"/>
            <a:ext cx="4353116" cy="264459"/>
          </a:xfrm>
        </p:spPr>
        <p:txBody>
          <a:bodyPr anchor="b">
            <a:noAutofit/>
          </a:bodyPr>
          <a:lstStyle/>
          <a:p>
            <a:pPr algn="ctr"/>
            <a:r>
              <a:rPr lang="el-GR" sz="3200" b="1" dirty="0">
                <a:solidFill>
                  <a:srgbClr val="595959"/>
                </a:solidFill>
              </a:rPr>
              <a:t>Γεύματα</a:t>
            </a:r>
          </a:p>
        </p:txBody>
      </p:sp>
      <p:sp>
        <p:nvSpPr>
          <p:cNvPr id="3" name="Θέση περιεχομένου 2">
            <a:extLst>
              <a:ext uri="{FF2B5EF4-FFF2-40B4-BE49-F238E27FC236}">
                <a16:creationId xmlns:a16="http://schemas.microsoft.com/office/drawing/2014/main" xmlns="" id="{0C77B446-C358-7D48-8B73-A8D074A5185F}"/>
              </a:ext>
            </a:extLst>
          </p:cNvPr>
          <p:cNvSpPr>
            <a:spLocks noGrp="1"/>
          </p:cNvSpPr>
          <p:nvPr>
            <p:ph idx="1"/>
          </p:nvPr>
        </p:nvSpPr>
        <p:spPr>
          <a:xfrm>
            <a:off x="735106" y="1165412"/>
            <a:ext cx="4597029" cy="5052359"/>
          </a:xfrm>
        </p:spPr>
        <p:txBody>
          <a:bodyPr anchor="t">
            <a:normAutofit/>
          </a:bodyPr>
          <a:lstStyle/>
          <a:p>
            <a:r>
              <a:rPr lang="el-GR" sz="1900" b="1" dirty="0">
                <a:solidFill>
                  <a:srgbClr val="595959"/>
                </a:solidFill>
              </a:rPr>
              <a:t>Για τους αρχαίους Έλληνες τα γεύματα της ημέρας ήταν τρία στον αριθμό. Φαίνεται πως, στις περισσότερες περιστάσεις, οι γυναίκες γευμάτιζαν χωριστά από τους άνδρες. Εάν το μέγεθος του σπιτιού το καθιστούσε αδύνατο, οι άνδρες κάθονταν στο τραπέζι πρώτοι, με τις γυναίκες να τους ακολουθούν μόνο αφού οι τελευταίοι είχαν ολοκληρώσει το γεύμα </a:t>
            </a:r>
            <a:r>
              <a:rPr lang="el-GR" sz="1900" b="1" dirty="0" smtClean="0">
                <a:solidFill>
                  <a:srgbClr val="595959"/>
                </a:solidFill>
              </a:rPr>
              <a:t>τους.</a:t>
            </a:r>
          </a:p>
          <a:p>
            <a:pPr algn="just"/>
            <a:r>
              <a:rPr lang="el-GR" sz="1900" b="1" dirty="0" smtClean="0">
                <a:solidFill>
                  <a:srgbClr val="595959"/>
                </a:solidFill>
              </a:rPr>
              <a:t>Ρόλο </a:t>
            </a:r>
            <a:r>
              <a:rPr lang="el-GR" sz="1900" b="1" dirty="0">
                <a:solidFill>
                  <a:srgbClr val="595959"/>
                </a:solidFill>
              </a:rPr>
              <a:t>υπηρετών διατηρούσαν οι </a:t>
            </a:r>
            <a:r>
              <a:rPr lang="el-GR" sz="1900" b="1" dirty="0" smtClean="0">
                <a:solidFill>
                  <a:srgbClr val="595959"/>
                </a:solidFill>
              </a:rPr>
              <a:t>δούλοι. Στις  </a:t>
            </a:r>
            <a:r>
              <a:rPr lang="el-GR" sz="1900" b="1" dirty="0">
                <a:solidFill>
                  <a:srgbClr val="595959"/>
                </a:solidFill>
              </a:rPr>
              <a:t>φτωχές </a:t>
            </a:r>
            <a:r>
              <a:rPr lang="el-GR" sz="1900" b="1" dirty="0" smtClean="0">
                <a:solidFill>
                  <a:srgbClr val="595959"/>
                </a:solidFill>
              </a:rPr>
              <a:t>οικογένειες, τις </a:t>
            </a:r>
            <a:r>
              <a:rPr lang="el-GR" sz="1900" b="1" dirty="0">
                <a:solidFill>
                  <a:srgbClr val="595959"/>
                </a:solidFill>
              </a:rPr>
              <a:t>υπηρεσίες τους προσέφεραν οι γυναίκες και τα παιδιά, καλύπτοντας την απουσία δούλων.</a:t>
            </a:r>
          </a:p>
        </p:txBody>
      </p:sp>
      <p:pic>
        <p:nvPicPr>
          <p:cNvPr id="5" name="Εικόνα 4">
            <a:extLst>
              <a:ext uri="{FF2B5EF4-FFF2-40B4-BE49-F238E27FC236}">
                <a16:creationId xmlns:a16="http://schemas.microsoft.com/office/drawing/2014/main" xmlns="" id="{437E30F7-BCD9-484A-995B-480F8E9FB47E}"/>
              </a:ext>
            </a:extLst>
          </p:cNvPr>
          <p:cNvPicPr>
            <a:picLocks noChangeAspect="1"/>
          </p:cNvPicPr>
          <p:nvPr/>
        </p:nvPicPr>
        <p:blipFill rotWithShape="1">
          <a:blip r:embed="rId2"/>
          <a:srcRect l="22125" r="27776" b="-2"/>
          <a:stretch/>
        </p:blipFill>
        <p:spPr>
          <a:xfrm>
            <a:off x="7104368" y="685799"/>
            <a:ext cx="4151922" cy="5531972"/>
          </a:xfrm>
          <a:prstGeom prst="rect">
            <a:avLst/>
          </a:prstGeom>
        </p:spPr>
      </p:pic>
    </p:spTree>
    <p:extLst>
      <p:ext uri="{BB962C8B-B14F-4D97-AF65-F5344CB8AC3E}">
        <p14:creationId xmlns:p14="http://schemas.microsoft.com/office/powerpoint/2010/main" xmlns="" val="3563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xmlns="" id="{6BD22D4A-ECEC-CD46-9D26-F9BB395075F7}"/>
              </a:ext>
            </a:extLst>
          </p:cNvPr>
          <p:cNvPicPr>
            <a:picLocks noChangeAspect="1"/>
          </p:cNvPicPr>
          <p:nvPr/>
        </p:nvPicPr>
        <p:blipFill rotWithShape="1">
          <a:blip r:embed="rId2"/>
          <a:srcRect t="7033" r="9089" b="5256"/>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2ED75AF8-FDBE-1944-BD6A-C37D0C81802C}"/>
              </a:ext>
            </a:extLst>
          </p:cNvPr>
          <p:cNvSpPr>
            <a:spLocks noGrp="1"/>
          </p:cNvSpPr>
          <p:nvPr>
            <p:ph type="title"/>
          </p:nvPr>
        </p:nvSpPr>
        <p:spPr>
          <a:xfrm>
            <a:off x="371094" y="1161288"/>
            <a:ext cx="3438144" cy="1124712"/>
          </a:xfrm>
        </p:spPr>
        <p:txBody>
          <a:bodyPr anchor="b">
            <a:noAutofit/>
          </a:bodyPr>
          <a:lstStyle/>
          <a:p>
            <a:r>
              <a:rPr lang="el-GR" sz="4800" b="1" dirty="0" smtClean="0"/>
              <a:t>Πώς </a:t>
            </a:r>
            <a:r>
              <a:rPr lang="el-GR" sz="4800" b="1" dirty="0"/>
              <a:t>έτρωγαν</a:t>
            </a:r>
          </a:p>
        </p:txBody>
      </p:sp>
      <p:sp>
        <p:nvSpPr>
          <p:cNvPr id="14" name="Rectangle 13">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xmlns="" id="{E7DC8C0E-DA0E-0845-A473-B379C440A506}"/>
              </a:ext>
            </a:extLst>
          </p:cNvPr>
          <p:cNvSpPr>
            <a:spLocks noGrp="1"/>
          </p:cNvSpPr>
          <p:nvPr>
            <p:ph idx="1"/>
          </p:nvPr>
        </p:nvSpPr>
        <p:spPr>
          <a:xfrm>
            <a:off x="371093" y="2718053"/>
            <a:ext cx="5065879" cy="3814551"/>
          </a:xfrm>
        </p:spPr>
        <p:txBody>
          <a:bodyPr anchor="t">
            <a:noAutofit/>
          </a:bodyPr>
          <a:lstStyle/>
          <a:p>
            <a:r>
              <a:rPr lang="el-GR" sz="2000" b="1" dirty="0"/>
              <a:t>Οι Έλληνες έτρωγαν καθιστοί, ενώ οι πάγκοι χρησιμοποιούνταν κυρίως στα </a:t>
            </a:r>
            <a:r>
              <a:rPr lang="el-GR" sz="2000" b="1" dirty="0" smtClean="0"/>
              <a:t>συμπόσια.</a:t>
            </a:r>
          </a:p>
          <a:p>
            <a:r>
              <a:rPr lang="el-GR" sz="2000" b="1" dirty="0" smtClean="0"/>
              <a:t>Τα</a:t>
            </a:r>
            <a:r>
              <a:rPr lang="el-GR" sz="2000" b="1" dirty="0"/>
              <a:t> τραπέζια, υψηλά για καθημερινή χρήση και χαμηλά για τα συμπόσια, είχαν συνήθως ορθογώνιο </a:t>
            </a:r>
            <a:r>
              <a:rPr lang="el-GR" sz="2000" b="1" dirty="0" smtClean="0"/>
              <a:t>σχήμα.</a:t>
            </a:r>
          </a:p>
          <a:p>
            <a:r>
              <a:rPr lang="el-GR" sz="2000" b="1" dirty="0" smtClean="0"/>
              <a:t>Κατά </a:t>
            </a:r>
            <a:r>
              <a:rPr lang="el-GR" sz="2000" b="1" dirty="0"/>
              <a:t>τον 4</a:t>
            </a:r>
            <a:r>
              <a:rPr lang="el-GR" sz="2000" b="1" baseline="30000" dirty="0"/>
              <a:t>ο</a:t>
            </a:r>
            <a:r>
              <a:rPr lang="el-GR" sz="2000" b="1" dirty="0"/>
              <a:t> αιώνα </a:t>
            </a:r>
            <a:r>
              <a:rPr lang="el-GR" sz="2000" b="1" dirty="0" err="1"/>
              <a:t>π.Χ.</a:t>
            </a:r>
            <a:r>
              <a:rPr lang="el-GR" sz="2000" b="1" dirty="0"/>
              <a:t> ιδιαίτερα διαδεδομένα ήταν τα στρογγυλά τραπέζια, συχνά με ζωόμορφα πόδια.</a:t>
            </a:r>
          </a:p>
        </p:txBody>
      </p:sp>
    </p:spTree>
    <p:extLst>
      <p:ext uri="{BB962C8B-B14F-4D97-AF65-F5344CB8AC3E}">
        <p14:creationId xmlns:p14="http://schemas.microsoft.com/office/powerpoint/2010/main" xmlns="" val="2460752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91A1FA41-E1D1-43CF-8B3B-5E61408908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FCC2D84B-6969-4F00-BEBA-81C2EBCD32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5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xmlns="" id="{B0D282BE-4461-4794-89A5-394723CDF2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1600" y="1371601"/>
            <a:ext cx="3354572" cy="41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23B3FC3D-EF52-444F-9852-BEF07BDF93BC}"/>
              </a:ext>
            </a:extLst>
          </p:cNvPr>
          <p:cNvSpPr>
            <a:spLocks noGrp="1"/>
          </p:cNvSpPr>
          <p:nvPr>
            <p:ph type="title"/>
          </p:nvPr>
        </p:nvSpPr>
        <p:spPr>
          <a:xfrm>
            <a:off x="1371600" y="1808855"/>
            <a:ext cx="3226966" cy="3240290"/>
          </a:xfrm>
        </p:spPr>
        <p:txBody>
          <a:bodyPr>
            <a:normAutofit/>
          </a:bodyPr>
          <a:lstStyle/>
          <a:p>
            <a:pPr algn="ctr"/>
            <a:r>
              <a:rPr lang="el-GR" b="1" dirty="0" smtClean="0">
                <a:solidFill>
                  <a:schemeClr val="tx1">
                    <a:lumMod val="65000"/>
                    <a:lumOff val="35000"/>
                  </a:schemeClr>
                </a:solidFill>
              </a:rPr>
              <a:t>Πώς </a:t>
            </a:r>
            <a:r>
              <a:rPr lang="el-GR" b="1" dirty="0">
                <a:solidFill>
                  <a:schemeClr val="tx1">
                    <a:lumMod val="65000"/>
                    <a:lumOff val="35000"/>
                  </a:schemeClr>
                </a:solidFill>
              </a:rPr>
              <a:t>οργάνωναν τα γεύματα τους</a:t>
            </a:r>
          </a:p>
        </p:txBody>
      </p:sp>
      <p:sp>
        <p:nvSpPr>
          <p:cNvPr id="3" name="Θέση περιεχομένου 2">
            <a:extLst>
              <a:ext uri="{FF2B5EF4-FFF2-40B4-BE49-F238E27FC236}">
                <a16:creationId xmlns:a16="http://schemas.microsoft.com/office/drawing/2014/main" xmlns="" id="{4EFBF5CF-D7F8-A446-AB71-237CCC91C469}"/>
              </a:ext>
            </a:extLst>
          </p:cNvPr>
          <p:cNvSpPr>
            <a:spLocks noGrp="1"/>
          </p:cNvSpPr>
          <p:nvPr>
            <p:ph idx="1"/>
          </p:nvPr>
        </p:nvSpPr>
        <p:spPr>
          <a:xfrm>
            <a:off x="6958856" y="871442"/>
            <a:ext cx="4363748" cy="5115116"/>
          </a:xfrm>
        </p:spPr>
        <p:txBody>
          <a:bodyPr anchor="ctr">
            <a:normAutofit/>
          </a:bodyPr>
          <a:lstStyle/>
          <a:p>
            <a:r>
              <a:rPr lang="el-GR" sz="2400" b="1" dirty="0">
                <a:solidFill>
                  <a:schemeClr val="tx1">
                    <a:lumMod val="65000"/>
                    <a:lumOff val="35000"/>
                  </a:schemeClr>
                </a:solidFill>
              </a:rPr>
              <a:t>Στην διάρκεια του δείπνου ο οικοδεσπότης βρισκόταν συνήθως ξαπλωμένος στο κρεβάτι του, ενώ η γυναίκα του καθόταν σε </a:t>
            </a:r>
            <a:r>
              <a:rPr lang="el-GR" sz="2400" b="1" dirty="0" smtClean="0">
                <a:solidFill>
                  <a:schemeClr val="tx1">
                    <a:lumMod val="65000"/>
                    <a:lumOff val="35000"/>
                  </a:schemeClr>
                </a:solidFill>
              </a:rPr>
              <a:t>σκαμνί.</a:t>
            </a:r>
          </a:p>
          <a:p>
            <a:r>
              <a:rPr lang="el-GR" sz="2400" b="1" dirty="0" smtClean="0">
                <a:solidFill>
                  <a:schemeClr val="tx1">
                    <a:lumMod val="65000"/>
                    <a:lumOff val="35000"/>
                  </a:schemeClr>
                </a:solidFill>
              </a:rPr>
              <a:t>Τα </a:t>
            </a:r>
            <a:r>
              <a:rPr lang="el-GR" sz="2400" b="1" dirty="0">
                <a:solidFill>
                  <a:schemeClr val="tx1">
                    <a:lumMod val="65000"/>
                    <a:lumOff val="35000"/>
                  </a:schemeClr>
                </a:solidFill>
              </a:rPr>
              <a:t>παιδιά εμφανίζονταν στα επιδόρπια και στέκονταν όρθια ή κάθονταν, ανάλογα με την ηλικία τους και τις συνήθειες της </a:t>
            </a:r>
            <a:r>
              <a:rPr lang="el-GR" sz="2400" b="1" dirty="0" smtClean="0">
                <a:solidFill>
                  <a:schemeClr val="tx1">
                    <a:lumMod val="65000"/>
                    <a:lumOff val="35000"/>
                  </a:schemeClr>
                </a:solidFill>
              </a:rPr>
              <a:t>οικογένειας.</a:t>
            </a:r>
          </a:p>
          <a:p>
            <a:r>
              <a:rPr lang="el-GR" sz="2400" b="1" dirty="0" smtClean="0">
                <a:solidFill>
                  <a:schemeClr val="tx1">
                    <a:lumMod val="65000"/>
                    <a:lumOff val="35000"/>
                  </a:schemeClr>
                </a:solidFill>
              </a:rPr>
              <a:t>Όταν </a:t>
            </a:r>
            <a:r>
              <a:rPr lang="el-GR" sz="2400" b="1" dirty="0">
                <a:solidFill>
                  <a:schemeClr val="tx1">
                    <a:lumMod val="65000"/>
                    <a:lumOff val="35000"/>
                  </a:schemeClr>
                </a:solidFill>
              </a:rPr>
              <a:t>είχαν τραπέζι με καλεσμένους, τα μέλη της οικογένειας δεν παρουσιάζονταν.</a:t>
            </a:r>
          </a:p>
        </p:txBody>
      </p:sp>
    </p:spTree>
    <p:extLst>
      <p:ext uri="{BB962C8B-B14F-4D97-AF65-F5344CB8AC3E}">
        <p14:creationId xmlns:p14="http://schemas.microsoft.com/office/powerpoint/2010/main" xmlns="" val="170848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8DF66CB0-1AD6-4D8C-BE70-897ADA64F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xmlns="" id="{24C3B26D-D43F-467B-B943-E20A45E7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55A67E08-D4C9-6046-BA75-AD03BB33CA35}"/>
              </a:ext>
            </a:extLst>
          </p:cNvPr>
          <p:cNvSpPr>
            <a:spLocks noGrp="1"/>
          </p:cNvSpPr>
          <p:nvPr>
            <p:ph type="title"/>
          </p:nvPr>
        </p:nvSpPr>
        <p:spPr>
          <a:xfrm>
            <a:off x="1265274" y="1063256"/>
            <a:ext cx="5624624" cy="1097210"/>
          </a:xfrm>
        </p:spPr>
        <p:txBody>
          <a:bodyPr anchor="b">
            <a:normAutofit/>
          </a:bodyPr>
          <a:lstStyle/>
          <a:p>
            <a:pPr algn="ctr"/>
            <a:r>
              <a:rPr lang="el-GR" sz="3200">
                <a:solidFill>
                  <a:srgbClr val="595959"/>
                </a:solidFill>
              </a:rPr>
              <a:t>Με τι τελείωναν τα γεύματα τους</a:t>
            </a:r>
          </a:p>
        </p:txBody>
      </p:sp>
      <p:sp>
        <p:nvSpPr>
          <p:cNvPr id="3" name="Θέση περιεχομένου 2">
            <a:extLst>
              <a:ext uri="{FF2B5EF4-FFF2-40B4-BE49-F238E27FC236}">
                <a16:creationId xmlns:a16="http://schemas.microsoft.com/office/drawing/2014/main" xmlns="" id="{961A6560-26B0-9842-821B-8CFFE5D78963}"/>
              </a:ext>
            </a:extLst>
          </p:cNvPr>
          <p:cNvSpPr>
            <a:spLocks noGrp="1"/>
          </p:cNvSpPr>
          <p:nvPr>
            <p:ph idx="1"/>
          </p:nvPr>
        </p:nvSpPr>
        <p:spPr>
          <a:xfrm>
            <a:off x="1335801" y="2447337"/>
            <a:ext cx="5475266" cy="3156022"/>
          </a:xfrm>
        </p:spPr>
        <p:txBody>
          <a:bodyPr anchor="t">
            <a:noAutofit/>
          </a:bodyPr>
          <a:lstStyle/>
          <a:p>
            <a:r>
              <a:rPr lang="el-GR" sz="2400" b="1" dirty="0">
                <a:solidFill>
                  <a:srgbClr val="595959"/>
                </a:solidFill>
              </a:rPr>
              <a:t>Το δείπνο τελείωνε με το επιδόρπιο που ήταν γνωστό και σαν "τράγημα". Αποτελούνταν από φρέσκα ή ξερά φρούτα, γλυκά, μέλι και καρύδια και αλμυρές πίτες που τις έφτιαχναν με μέλι, τυρί και λάδι. Η πιο ονομαστή πίτα ήταν ο "</a:t>
            </a:r>
            <a:r>
              <a:rPr lang="el-GR" sz="2400" b="1" dirty="0" err="1">
                <a:solidFill>
                  <a:srgbClr val="595959"/>
                </a:solidFill>
              </a:rPr>
              <a:t>μυτλωτός</a:t>
            </a:r>
            <a:r>
              <a:rPr lang="el-GR" sz="2400" b="1" dirty="0">
                <a:solidFill>
                  <a:srgbClr val="595959"/>
                </a:solidFill>
              </a:rPr>
              <a:t>" που ήταν πίτα με τυρί ανακατεμένο με μέλι και σκόρδο.</a:t>
            </a:r>
            <a:br>
              <a:rPr lang="el-GR" sz="2400" b="1" dirty="0">
                <a:solidFill>
                  <a:srgbClr val="595959"/>
                </a:solidFill>
              </a:rPr>
            </a:br>
            <a:endParaRPr lang="el-GR" sz="2400" b="1" dirty="0">
              <a:solidFill>
                <a:srgbClr val="595959"/>
              </a:solidFill>
            </a:endParaRPr>
          </a:p>
        </p:txBody>
      </p:sp>
      <p:pic>
        <p:nvPicPr>
          <p:cNvPr id="5" name="Εικόνα 4" descr="Εικόνα που περιέχει κείμενο, βιβλίο, εσωτερικό&#10;&#10;Περιγραφή που δημιουργήθηκε αυτόματα">
            <a:extLst>
              <a:ext uri="{FF2B5EF4-FFF2-40B4-BE49-F238E27FC236}">
                <a16:creationId xmlns:a16="http://schemas.microsoft.com/office/drawing/2014/main" xmlns="" id="{1F126B1E-B8BD-CC4A-94D1-DDA3805BBE4C}"/>
              </a:ext>
            </a:extLst>
          </p:cNvPr>
          <p:cNvPicPr>
            <a:picLocks noChangeAspect="1"/>
          </p:cNvPicPr>
          <p:nvPr/>
        </p:nvPicPr>
        <p:blipFill rotWithShape="1">
          <a:blip r:embed="rId2"/>
          <a:srcRect l="16282" r="26300" b="-2"/>
          <a:stretch/>
        </p:blipFill>
        <p:spPr>
          <a:xfrm>
            <a:off x="7461069" y="685801"/>
            <a:ext cx="4117787" cy="5486399"/>
          </a:xfrm>
          <a:prstGeom prst="rect">
            <a:avLst/>
          </a:prstGeom>
        </p:spPr>
      </p:pic>
    </p:spTree>
    <p:extLst>
      <p:ext uri="{BB962C8B-B14F-4D97-AF65-F5344CB8AC3E}">
        <p14:creationId xmlns:p14="http://schemas.microsoft.com/office/powerpoint/2010/main" xmlns="" val="779449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195</Words>
  <Application>Microsoft Macintosh PowerPoint</Application>
  <PresentationFormat>Προσαρμογή</PresentationFormat>
  <Paragraphs>21</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ΔΙΑΤΡΟΦΙΚΕΣ ΣΥΝΗΘΕΙΕΣ  ΣΤΗΝ AΡΧΑΙΑ ΑΘΗΝΑ    </vt:lpstr>
      <vt:lpstr>Διατροφή στην αρχαία Ελλάδα </vt:lpstr>
      <vt:lpstr>Γεύματα</vt:lpstr>
      <vt:lpstr>Πώς έτρωγαν</vt:lpstr>
      <vt:lpstr>Πώς οργάνωναν τα γεύματα τους</vt:lpstr>
      <vt:lpstr>Με τι τελείωναν τα γεύματα τους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AΡΧΑΙΑ ΑΘΗΝΑ    </dc:title>
  <dc:creator>Microsoft Office User</dc:creator>
  <cp:lastModifiedBy>4o ΔΗΜΟΤΙΚΟ ΣΧΟΛΕΙΟ ΝΕΩΝ ΜΟΥΔΑΝΙΩΝ</cp:lastModifiedBy>
  <cp:revision>9</cp:revision>
  <dcterms:created xsi:type="dcterms:W3CDTF">2021-10-23T15:54:19Z</dcterms:created>
  <dcterms:modified xsi:type="dcterms:W3CDTF">2021-11-11T08:24:48Z</dcterms:modified>
</cp:coreProperties>
</file>