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7A9E41-C07C-433C-818B-CB0A6C4AF613}" type="datetimeFigureOut">
              <a:rPr lang="el-GR" smtClean="0"/>
              <a:t>18/11/2021</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74DCF5-62C0-48E9-9973-3050F0B4E8A8}" type="slidenum">
              <a:rPr lang="el-GR" smtClean="0"/>
              <a:t>‹#›</a:t>
            </a:fld>
            <a:endParaRPr lang="el-GR"/>
          </a:p>
        </p:txBody>
      </p:sp>
    </p:spTree>
    <p:extLst>
      <p:ext uri="{BB962C8B-B14F-4D97-AF65-F5344CB8AC3E}">
        <p14:creationId xmlns:p14="http://schemas.microsoft.com/office/powerpoint/2010/main" val="2919301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C374DCF5-62C0-48E9-9973-3050F0B4E8A8}" type="slidenum">
              <a:rPr lang="el-GR" smtClean="0"/>
              <a:t>1</a:t>
            </a:fld>
            <a:endParaRPr lang="el-GR"/>
          </a:p>
        </p:txBody>
      </p:sp>
    </p:spTree>
    <p:extLst>
      <p:ext uri="{BB962C8B-B14F-4D97-AF65-F5344CB8AC3E}">
        <p14:creationId xmlns:p14="http://schemas.microsoft.com/office/powerpoint/2010/main" val="13032806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9708BEF0-46A9-4D78-8C6D-306D31A05E75}" type="datetimeFigureOut">
              <a:rPr lang="el-GR" smtClean="0"/>
              <a:t>18/11/2021</a:t>
            </a:fld>
            <a:endParaRPr lang="el-G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l-G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D6C6CBC-FECA-47C0-838D-7FBD7D4EF5A8}" type="slidenum">
              <a:rPr lang="el-GR" smtClean="0"/>
              <a:t>‹#›</a:t>
            </a:fld>
            <a:endParaRPr lang="el-G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08BEF0-46A9-4D78-8C6D-306D31A05E75}" type="datetimeFigureOut">
              <a:rPr lang="el-GR" smtClean="0"/>
              <a:t>18/11/2021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D6C6CBC-FECA-47C0-838D-7FBD7D4EF5A8}" type="slidenum">
              <a:rPr lang="el-GR" smtClean="0"/>
              <a:t>‹#›</a:t>
            </a:fld>
            <a:endParaRPr lang="el-G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08BEF0-46A9-4D78-8C6D-306D31A05E75}" type="datetimeFigureOut">
              <a:rPr lang="el-GR" smtClean="0"/>
              <a:t>18/11/2021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D6C6CBC-FECA-47C0-838D-7FBD7D4EF5A8}" type="slidenum">
              <a:rPr lang="el-GR" smtClean="0"/>
              <a:t>‹#›</a:t>
            </a:fld>
            <a:endParaRPr lang="el-G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08BEF0-46A9-4D78-8C6D-306D31A05E75}" type="datetimeFigureOut">
              <a:rPr lang="el-GR" smtClean="0"/>
              <a:t>18/11/2021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D6C6CBC-FECA-47C0-838D-7FBD7D4EF5A8}" type="slidenum">
              <a:rPr lang="el-GR" smtClean="0"/>
              <a:t>‹#›</a:t>
            </a:fld>
            <a:endParaRPr lang="el-GR"/>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08BEF0-46A9-4D78-8C6D-306D31A05E75}" type="datetimeFigureOut">
              <a:rPr lang="el-GR" smtClean="0"/>
              <a:t>18/11/2021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D6C6CBC-FECA-47C0-838D-7FBD7D4EF5A8}" type="slidenum">
              <a:rPr lang="el-GR" smtClean="0"/>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708BEF0-46A9-4D78-8C6D-306D31A05E75}" type="datetimeFigureOut">
              <a:rPr lang="el-GR" smtClean="0"/>
              <a:t>18/11/2021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D6C6CBC-FECA-47C0-838D-7FBD7D4EF5A8}" type="slidenum">
              <a:rPr lang="el-GR" smtClean="0"/>
              <a:t>‹#›</a:t>
            </a:fld>
            <a:endParaRPr lang="el-GR"/>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08BEF0-46A9-4D78-8C6D-306D31A05E75}" type="datetimeFigureOut">
              <a:rPr lang="el-GR" smtClean="0"/>
              <a:t>18/11/2021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1D6C6CBC-FECA-47C0-838D-7FBD7D4EF5A8}" type="slidenum">
              <a:rPr lang="el-GR" smtClean="0"/>
              <a:t>‹#›</a:t>
            </a:fld>
            <a:endParaRPr lang="el-G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708BEF0-46A9-4D78-8C6D-306D31A05E75}" type="datetimeFigureOut">
              <a:rPr lang="el-GR" smtClean="0"/>
              <a:t>18/11/2021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D6C6CBC-FECA-47C0-838D-7FBD7D4EF5A8}" type="slidenum">
              <a:rPr lang="el-GR" smtClean="0"/>
              <a:t>‹#›</a:t>
            </a:fld>
            <a:endParaRPr lang="el-G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08BEF0-46A9-4D78-8C6D-306D31A05E75}" type="datetimeFigureOut">
              <a:rPr lang="el-GR" smtClean="0"/>
              <a:t>18/11/2021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1D6C6CBC-FECA-47C0-838D-7FBD7D4EF5A8}"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08BEF0-46A9-4D78-8C6D-306D31A05E75}" type="datetimeFigureOut">
              <a:rPr lang="el-GR" smtClean="0"/>
              <a:t>18/11/2021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D6C6CBC-FECA-47C0-838D-7FBD7D4EF5A8}"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08BEF0-46A9-4D78-8C6D-306D31A05E75}" type="datetimeFigureOut">
              <a:rPr lang="el-GR" smtClean="0"/>
              <a:t>18/11/2021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D6C6CBC-FECA-47C0-838D-7FBD7D4EF5A8}"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9708BEF0-46A9-4D78-8C6D-306D31A05E75}" type="datetimeFigureOut">
              <a:rPr lang="el-GR" smtClean="0"/>
              <a:t>18/11/2021</a:t>
            </a:fld>
            <a:endParaRPr lang="el-G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l-G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1D6C6CBC-FECA-47C0-838D-7FBD7D4EF5A8}"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hyperlink" Target="https://el.wikipedia.org/wiki/%CE%91%CF%85%CF%83%CF%84%CF%81%CE%BF%CE%BF%CF%85%CE%B3%CE%B3%CE%B1%CF%81%CE%AF%CE%B1"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el.wikipedia.org/w/index.php?title=%CE%A8%CF%89%CE%BC%CE%AF_%CE%BA%CE%AC%CE%B9%CE%B6%CE%B5%CF%81&amp;action=edit&amp;redlink=1" TargetMode="External"/><Relationship Id="rId2" Type="http://schemas.openxmlformats.org/officeDocument/2006/relationships/image" Target="../media/image5.jpg"/><Relationship Id="rId1" Type="http://schemas.openxmlformats.org/officeDocument/2006/relationships/slideLayout" Target="../slideLayouts/slideLayout9.xml"/><Relationship Id="rId5" Type="http://schemas.openxmlformats.org/officeDocument/2006/relationships/image" Target="../media/image7.jp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8" Type="http://schemas.openxmlformats.org/officeDocument/2006/relationships/hyperlink" Target="https://de.wikipedia.org/wiki/Butterschmalz" TargetMode="External"/><Relationship Id="rId13" Type="http://schemas.openxmlformats.org/officeDocument/2006/relationships/hyperlink" Target="https://de.wikipedia.org/wiki/K%C3%BCmmel" TargetMode="External"/><Relationship Id="rId3" Type="http://schemas.openxmlformats.org/officeDocument/2006/relationships/hyperlink" Target="https://de.wikipedia.org/wiki/%C3%96sterreich" TargetMode="External"/><Relationship Id="rId7" Type="http://schemas.openxmlformats.org/officeDocument/2006/relationships/hyperlink" Target="https://de.wikipedia.org/wiki/Schweinekamm" TargetMode="External"/><Relationship Id="rId12" Type="http://schemas.openxmlformats.org/officeDocument/2006/relationships/hyperlink" Target="https://de.wikipedia.org/wiki/Majoran" TargetMode="External"/><Relationship Id="rId2" Type="http://schemas.openxmlformats.org/officeDocument/2006/relationships/image" Target="../media/image8.jpg"/><Relationship Id="rId1" Type="http://schemas.openxmlformats.org/officeDocument/2006/relationships/slideLayout" Target="../slideLayouts/slideLayout9.xml"/><Relationship Id="rId6" Type="http://schemas.openxmlformats.org/officeDocument/2006/relationships/hyperlink" Target="https://de.wikipedia.org/wiki/Schweinefleisch" TargetMode="External"/><Relationship Id="rId11" Type="http://schemas.openxmlformats.org/officeDocument/2006/relationships/hyperlink" Target="https://de.wikipedia.org/wiki/Pfeffer" TargetMode="External"/><Relationship Id="rId5" Type="http://schemas.openxmlformats.org/officeDocument/2006/relationships/hyperlink" Target="https://de.wikipedia.org/wiki/Rindfleisch" TargetMode="External"/><Relationship Id="rId15" Type="http://schemas.openxmlformats.org/officeDocument/2006/relationships/hyperlink" Target="https://de.wikipedia.org/wiki/Spiegelei" TargetMode="External"/><Relationship Id="rId10" Type="http://schemas.openxmlformats.org/officeDocument/2006/relationships/hyperlink" Target="https://de.wikipedia.org/wiki/Speisesalz" TargetMode="External"/><Relationship Id="rId4" Type="http://schemas.openxmlformats.org/officeDocument/2006/relationships/hyperlink" Target="https://de.wikipedia.org/wiki/Kartoffel" TargetMode="External"/><Relationship Id="rId9" Type="http://schemas.openxmlformats.org/officeDocument/2006/relationships/hyperlink" Target="https://de.wikipedia.org/wiki/Zwiebel" TargetMode="External"/><Relationship Id="rId14" Type="http://schemas.openxmlformats.org/officeDocument/2006/relationships/hyperlink" Target="https://de.wikipedia.org/wiki/Petersili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el.wikipedia.org/wiki/%CE%93%CE%B5%CF%81%CE%BC%CE%B1%CE%BD%CE%B9%CE%BA%CE%AE_%CE%B3%CE%BB%CF%8E%CF%83%CF%83%CE%B1" TargetMode="External"/><Relationship Id="rId7" Type="http://schemas.openxmlformats.org/officeDocument/2006/relationships/hyperlink" Target="https://el.wikipedia.org/w/index.php?title=%CE%9A%CE%BF%CF%80%CE%AE_%CE%BA%CF%81%CE%AD%CE%B1%CF%84%CE%BF%CF%82&amp;action=edit&amp;redlink=1" TargetMode="External"/><Relationship Id="rId2" Type="http://schemas.openxmlformats.org/officeDocument/2006/relationships/image" Target="../media/image9.jpg"/><Relationship Id="rId1" Type="http://schemas.openxmlformats.org/officeDocument/2006/relationships/slideLayout" Target="../slideLayouts/slideLayout9.xml"/><Relationship Id="rId6" Type="http://schemas.openxmlformats.org/officeDocument/2006/relationships/hyperlink" Target="https://el.wikipedia.org/wiki/%CE%A0%CE%B1%CE%BD%CE%AC%CF%81%CE%B9%CF%83%CE%BC%CE%B1" TargetMode="External"/><Relationship Id="rId5" Type="http://schemas.openxmlformats.org/officeDocument/2006/relationships/hyperlink" Target="https://el.wikipedia.org/wiki/%CE%93%CE%B5%CF%81%CE%BC%CE%B1%CE%BD%CE%B9%CE%BA%CE%AE_%CE%BA%CE%BF%CF%85%CE%B6%CE%AF%CE%BD%CE%B1" TargetMode="External"/><Relationship Id="rId4" Type="http://schemas.openxmlformats.org/officeDocument/2006/relationships/hyperlink" Target="https://el.wikipedia.org/wiki/%CE%91%CF%85%CF%83%CF%84%CF%81%CE%B9%CE%B1%CE%BA%CE%AE_%CE%BA%CE%BF%CF%85%CE%B6%CE%AF%CE%BD%CE%B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116632"/>
            <a:ext cx="5486400" cy="638746"/>
          </a:xfrm>
        </p:spPr>
        <p:txBody>
          <a:bodyPr>
            <a:noAutofit/>
          </a:bodyPr>
          <a:lstStyle/>
          <a:p>
            <a:pPr algn="ctr"/>
            <a:r>
              <a:rPr lang="el-GR" sz="4000" u="sng" dirty="0" smtClean="0">
                <a:solidFill>
                  <a:srgbClr val="00B0F0"/>
                </a:solidFill>
                <a:latin typeface="Bahnschrift SemiCondensed" pitchFamily="34" charset="0"/>
              </a:rPr>
              <a:t>Αυστριακή Κουζίνα</a:t>
            </a:r>
            <a:r>
              <a:rPr lang="en-US" sz="4000" u="sng" dirty="0" smtClean="0">
                <a:solidFill>
                  <a:srgbClr val="00B0F0"/>
                </a:solidFill>
                <a:latin typeface="Bahnschrift SemiCondensed" pitchFamily="34" charset="0"/>
              </a:rPr>
              <a:t>:</a:t>
            </a:r>
            <a:endParaRPr lang="el-GR" sz="4000" u="sng" dirty="0">
              <a:solidFill>
                <a:srgbClr val="00B0F0"/>
              </a:solidFill>
              <a:latin typeface="Bahnschrift SemiCondensed" pitchFamily="34" charset="0"/>
            </a:endParaRPr>
          </a:p>
        </p:txBody>
      </p:sp>
      <p:pic>
        <p:nvPicPr>
          <p:cNvPr id="7" name="Picture Placeholder 6"/>
          <p:cNvPicPr>
            <a:picLocks noGrp="1" noChangeAspect="1"/>
          </p:cNvPicPr>
          <p:nvPr>
            <p:ph type="pic" idx="1"/>
          </p:nvPr>
        </p:nvPicPr>
        <p:blipFill>
          <a:blip r:embed="rId3">
            <a:extLst>
              <a:ext uri="{28A0092B-C50C-407E-A947-70E740481C1C}">
                <a14:useLocalDpi xmlns:a14="http://schemas.microsoft.com/office/drawing/2010/main" val="0"/>
              </a:ext>
            </a:extLst>
          </a:blip>
          <a:srcRect l="12735" r="12735"/>
          <a:stretch>
            <a:fillRect/>
          </a:stretch>
        </p:blipFill>
        <p:spPr>
          <a:xfrm rot="20941888">
            <a:off x="622237" y="2481982"/>
            <a:ext cx="4772156" cy="3598016"/>
          </a:xfrm>
        </p:spPr>
      </p:pic>
      <p:sp>
        <p:nvSpPr>
          <p:cNvPr id="6" name="Text Placeholder 5"/>
          <p:cNvSpPr>
            <a:spLocks noGrp="1"/>
          </p:cNvSpPr>
          <p:nvPr>
            <p:ph type="body" sz="half" idx="2"/>
          </p:nvPr>
        </p:nvSpPr>
        <p:spPr>
          <a:xfrm>
            <a:off x="0" y="764704"/>
            <a:ext cx="9144000" cy="1512168"/>
          </a:xfrm>
        </p:spPr>
        <p:txBody>
          <a:bodyPr>
            <a:noAutofit/>
          </a:bodyPr>
          <a:lstStyle/>
          <a:p>
            <a:r>
              <a:rPr lang="el-GR" sz="2400" b="1" dirty="0">
                <a:solidFill>
                  <a:srgbClr val="0070C0"/>
                </a:solidFill>
              </a:rPr>
              <a:t>Αυστριακή κουζίνα</a:t>
            </a:r>
            <a:r>
              <a:rPr lang="el-GR" sz="2400" dirty="0">
                <a:solidFill>
                  <a:srgbClr val="0070C0"/>
                </a:solidFill>
              </a:rPr>
              <a:t> χαρακτηρίζεται το τοπικό ύφος μαγειρικής των κατοίκων της Αυστρίας. Έχει δεχθεί επιρροές από ολόκληρη την πρώην </a:t>
            </a:r>
            <a:r>
              <a:rPr lang="el-GR" sz="2400" dirty="0">
                <a:solidFill>
                  <a:srgbClr val="0070C0"/>
                </a:solidFill>
                <a:hlinkClick r:id="rId4" tooltip="Αυστροουγγαρία"/>
              </a:rPr>
              <a:t>Αυστροουγγρική Αυτοκρατορία</a:t>
            </a:r>
            <a:r>
              <a:rPr lang="el-GR" sz="2400" dirty="0">
                <a:solidFill>
                  <a:srgbClr val="0070C0"/>
                </a:solidFill>
              </a:rPr>
              <a:t>, καθώς και από την Ιταλία, τη Γερμανία και τα Βαλκάνια.</a:t>
            </a:r>
          </a:p>
        </p:txBody>
      </p:sp>
      <p:sp>
        <p:nvSpPr>
          <p:cNvPr id="9" name="Rounded Rectangle 8"/>
          <p:cNvSpPr/>
          <p:nvPr/>
        </p:nvSpPr>
        <p:spPr>
          <a:xfrm>
            <a:off x="5940152" y="5661248"/>
            <a:ext cx="2880320" cy="1008112"/>
          </a:xfrm>
          <a:prstGeom prst="roundRect">
            <a:avLst/>
          </a:prstGeom>
        </p:spPr>
        <p:style>
          <a:lnRef idx="0">
            <a:schemeClr val="accent5"/>
          </a:lnRef>
          <a:fillRef idx="1003">
            <a:schemeClr val="lt1"/>
          </a:fillRef>
          <a:effectRef idx="3">
            <a:schemeClr val="accent5"/>
          </a:effectRef>
          <a:fontRef idx="minor">
            <a:schemeClr val="lt1"/>
          </a:fontRef>
        </p:style>
        <p:txBody>
          <a:bodyPr rtlCol="0" anchor="ctr"/>
          <a:lstStyle/>
          <a:p>
            <a:pPr algn="ctr"/>
            <a:r>
              <a:rPr lang="el-GR" dirty="0" smtClean="0">
                <a:solidFill>
                  <a:schemeClr val="tx1"/>
                </a:solidFill>
                <a:latin typeface="Bahnschrift SemiBold" pitchFamily="34" charset="0"/>
              </a:rPr>
              <a:t>Ελένη Ξανθού</a:t>
            </a:r>
          </a:p>
          <a:p>
            <a:pPr algn="ctr"/>
            <a:r>
              <a:rPr lang="el-GR" dirty="0" smtClean="0">
                <a:solidFill>
                  <a:schemeClr val="tx1"/>
                </a:solidFill>
                <a:latin typeface="Bahnschrift SemiBold" pitchFamily="34" charset="0"/>
              </a:rPr>
              <a:t>Στ΄</a:t>
            </a:r>
            <a:endParaRPr lang="el-GR" dirty="0">
              <a:solidFill>
                <a:schemeClr val="tx1"/>
              </a:solidFill>
              <a:latin typeface="Bahnschrift SemiBold" pitchFamily="34" charset="0"/>
            </a:endParaRPr>
          </a:p>
        </p:txBody>
      </p:sp>
    </p:spTree>
    <p:extLst>
      <p:ext uri="{BB962C8B-B14F-4D97-AF65-F5344CB8AC3E}">
        <p14:creationId xmlns:p14="http://schemas.microsoft.com/office/powerpoint/2010/main" val="839354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624"/>
            <a:ext cx="9144000" cy="566738"/>
          </a:xfrm>
        </p:spPr>
        <p:txBody>
          <a:bodyPr>
            <a:noAutofit/>
          </a:bodyPr>
          <a:lstStyle/>
          <a:p>
            <a:r>
              <a:rPr lang="el-GR" sz="4000" dirty="0" smtClean="0">
                <a:solidFill>
                  <a:srgbClr val="00B0F0"/>
                </a:solidFill>
                <a:latin typeface="Bahnschrift SemiBold Condensed" pitchFamily="34" charset="0"/>
              </a:rPr>
              <a:t>Το πρωινό</a:t>
            </a:r>
            <a:r>
              <a:rPr lang="en-US" sz="4000" dirty="0" smtClean="0">
                <a:solidFill>
                  <a:srgbClr val="00B0F0"/>
                </a:solidFill>
                <a:latin typeface="Bahnschrift SemiBold Condensed" pitchFamily="34" charset="0"/>
              </a:rPr>
              <a:t>:</a:t>
            </a:r>
            <a:endParaRPr lang="el-GR" sz="4000" dirty="0">
              <a:solidFill>
                <a:srgbClr val="00B0F0"/>
              </a:solidFill>
              <a:latin typeface="Bahnschrift SemiBold Condensed" pitchFamily="34" charset="0"/>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5556" r="5556"/>
          <a:stretch>
            <a:fillRect/>
          </a:stretch>
        </p:blipFill>
        <p:spPr>
          <a:xfrm>
            <a:off x="107504" y="1916832"/>
            <a:ext cx="3744416" cy="25648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 Placeholder 3"/>
          <p:cNvSpPr>
            <a:spLocks noGrp="1"/>
          </p:cNvSpPr>
          <p:nvPr>
            <p:ph type="body" sz="half" idx="2"/>
          </p:nvPr>
        </p:nvSpPr>
        <p:spPr>
          <a:xfrm>
            <a:off x="0" y="548680"/>
            <a:ext cx="7380312" cy="1224136"/>
          </a:xfrm>
        </p:spPr>
        <p:txBody>
          <a:bodyPr>
            <a:normAutofit/>
          </a:bodyPr>
          <a:lstStyle/>
          <a:p>
            <a:r>
              <a:rPr lang="el-GR" sz="2400" dirty="0">
                <a:solidFill>
                  <a:srgbClr val="0070C0"/>
                </a:solidFill>
              </a:rPr>
              <a:t>Το πρωινό, ηπειρωτικού τύπου, αποτελείται συνήθως από </a:t>
            </a:r>
            <a:r>
              <a:rPr lang="el-GR" sz="2400" dirty="0">
                <a:solidFill>
                  <a:srgbClr val="0070C0"/>
                </a:solidFill>
                <a:hlinkClick r:id="rId3" tooltip="Ψωμί κάιζερ (δεν έχει γραφτεί ακόμα)"/>
              </a:rPr>
              <a:t>ψωμί κάιζερ</a:t>
            </a:r>
            <a:r>
              <a:rPr lang="el-GR" sz="2400" dirty="0">
                <a:solidFill>
                  <a:srgbClr val="0070C0"/>
                </a:solidFill>
              </a:rPr>
              <a:t>, μαρμελάδα ή αλλαντικά και τυριά, καφέ, τσάι ή χυμό.</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8064" y="1316765"/>
            <a:ext cx="3816424" cy="25442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5856" y="4005064"/>
            <a:ext cx="3894136" cy="26413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17802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116632"/>
            <a:ext cx="5486400" cy="566738"/>
          </a:xfrm>
        </p:spPr>
        <p:txBody>
          <a:bodyPr>
            <a:noAutofit/>
          </a:bodyPr>
          <a:lstStyle/>
          <a:p>
            <a:r>
              <a:rPr lang="el-GR" sz="4000" dirty="0" smtClean="0">
                <a:solidFill>
                  <a:srgbClr val="00B0F0"/>
                </a:solidFill>
                <a:latin typeface="Bahnschrift SemiBold Condensed" pitchFamily="34" charset="0"/>
              </a:rPr>
              <a:t>Μεσημεριανό</a:t>
            </a:r>
            <a:r>
              <a:rPr lang="en-US" sz="4000" dirty="0" smtClean="0">
                <a:solidFill>
                  <a:srgbClr val="00B0F0"/>
                </a:solidFill>
                <a:latin typeface="Bahnschrift SemiBold Condensed" pitchFamily="34" charset="0"/>
              </a:rPr>
              <a:t>:</a:t>
            </a:r>
            <a:endParaRPr lang="el-GR" sz="4000" dirty="0">
              <a:solidFill>
                <a:srgbClr val="00B0F0"/>
              </a:solidFill>
              <a:latin typeface="Bahnschrift SemiBold Condensed" pitchFamily="34" charset="0"/>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0114" r="10114"/>
          <a:stretch>
            <a:fillRect/>
          </a:stretch>
        </p:blipFill>
        <p:spPr>
          <a:xfrm>
            <a:off x="2267744" y="2924944"/>
            <a:ext cx="4680521" cy="3510391"/>
          </a:xfrm>
        </p:spPr>
      </p:pic>
      <p:sp>
        <p:nvSpPr>
          <p:cNvPr id="4" name="Text Placeholder 3"/>
          <p:cNvSpPr>
            <a:spLocks noGrp="1"/>
          </p:cNvSpPr>
          <p:nvPr>
            <p:ph type="body" sz="half" idx="2"/>
          </p:nvPr>
        </p:nvSpPr>
        <p:spPr>
          <a:xfrm>
            <a:off x="0" y="692696"/>
            <a:ext cx="8964488" cy="2448272"/>
          </a:xfrm>
        </p:spPr>
        <p:txBody>
          <a:bodyPr>
            <a:noAutofit/>
          </a:bodyPr>
          <a:lstStyle/>
          <a:p>
            <a:pPr algn="l"/>
            <a:r>
              <a:rPr lang="el-GR" sz="2000" dirty="0">
                <a:solidFill>
                  <a:srgbClr val="0070C0"/>
                </a:solidFill>
              </a:rPr>
              <a:t>Το </a:t>
            </a:r>
            <a:r>
              <a:rPr lang="el-GR" sz="2000" b="1" dirty="0">
                <a:solidFill>
                  <a:srgbClr val="0070C0"/>
                </a:solidFill>
              </a:rPr>
              <a:t>Tiroler Gröstl</a:t>
            </a:r>
            <a:r>
              <a:rPr lang="el-GR" sz="2000" dirty="0">
                <a:solidFill>
                  <a:srgbClr val="0070C0"/>
                </a:solidFill>
              </a:rPr>
              <a:t> είναι ένα παραδοσιακό </a:t>
            </a:r>
            <a:r>
              <a:rPr lang="el-GR" sz="2000" dirty="0">
                <a:solidFill>
                  <a:srgbClr val="0070C0"/>
                </a:solidFill>
                <a:hlinkClick r:id="rId3" tooltip="Αυστρία"/>
              </a:rPr>
              <a:t>αυστριακό</a:t>
            </a:r>
            <a:r>
              <a:rPr lang="el-GR" sz="2000" dirty="0">
                <a:solidFill>
                  <a:srgbClr val="0070C0"/>
                </a:solidFill>
              </a:rPr>
              <a:t> πιάτο τηγανιού που συνήθως αποτελείται από βραστές </a:t>
            </a:r>
            <a:r>
              <a:rPr lang="el-GR" sz="2000" dirty="0">
                <a:solidFill>
                  <a:srgbClr val="0070C0"/>
                </a:solidFill>
                <a:hlinkClick r:id="rId4" tooltip="πατάτα"/>
              </a:rPr>
              <a:t>πατάτες</a:t>
            </a:r>
            <a:r>
              <a:rPr lang="el-GR" sz="2000" dirty="0">
                <a:solidFill>
                  <a:srgbClr val="0070C0"/>
                </a:solidFill>
              </a:rPr>
              <a:t> και </a:t>
            </a:r>
            <a:r>
              <a:rPr lang="el-GR" sz="2000" dirty="0">
                <a:solidFill>
                  <a:srgbClr val="0070C0"/>
                </a:solidFill>
                <a:hlinkClick r:id="rId5" tooltip="βοδινό κρέας"/>
              </a:rPr>
              <a:t>μοσχάρι</a:t>
            </a:r>
            <a:r>
              <a:rPr lang="el-GR" sz="2000" dirty="0">
                <a:solidFill>
                  <a:srgbClr val="0070C0"/>
                </a:solidFill>
              </a:rPr>
              <a:t> ή </a:t>
            </a:r>
            <a:r>
              <a:rPr lang="el-GR" sz="2000" dirty="0">
                <a:solidFill>
                  <a:srgbClr val="0070C0"/>
                </a:solidFill>
                <a:hlinkClick r:id="rId6" tooltip="χοιρινο ΚΡΕΑΣ"/>
              </a:rPr>
              <a:t>χοιρινό κρέας</a:t>
            </a:r>
            <a:r>
              <a:rPr lang="el-GR" sz="2000" dirty="0">
                <a:solidFill>
                  <a:srgbClr val="0070C0"/>
                </a:solidFill>
              </a:rPr>
              <a:t> κομμένο σε κομμάτια (ώμους ή </a:t>
            </a:r>
            <a:r>
              <a:rPr lang="el-GR" sz="2000" dirty="0">
                <a:solidFill>
                  <a:srgbClr val="0070C0"/>
                </a:solidFill>
                <a:hlinkClick r:id="rId7" tooltip="Χοιρινός λαιμός"/>
              </a:rPr>
              <a:t>μπροστινό πόδι</a:t>
            </a:r>
            <a:r>
              <a:rPr lang="el-GR" sz="2000" dirty="0">
                <a:solidFill>
                  <a:srgbClr val="0070C0"/>
                </a:solidFill>
              </a:rPr>
              <a:t> ), τα οποία ψήνονται σε </a:t>
            </a:r>
            <a:r>
              <a:rPr lang="el-GR" sz="2000" dirty="0">
                <a:solidFill>
                  <a:srgbClr val="0070C0"/>
                </a:solidFill>
                <a:hlinkClick r:id="rId8" tooltip="Βούτυρο διαυγασμένο"/>
              </a:rPr>
              <a:t>καθαρισμένο βούτυρο</a:t>
            </a:r>
            <a:r>
              <a:rPr lang="el-GR" sz="2000" dirty="0">
                <a:solidFill>
                  <a:srgbClr val="0070C0"/>
                </a:solidFill>
              </a:rPr>
              <a:t> </a:t>
            </a:r>
            <a:r>
              <a:rPr lang="el-GR" sz="2000" dirty="0" smtClean="0">
                <a:solidFill>
                  <a:srgbClr val="0070C0"/>
                </a:solidFill>
              </a:rPr>
              <a:t>σε</a:t>
            </a:r>
            <a:r>
              <a:rPr lang="en-US" sz="2000" dirty="0" smtClean="0">
                <a:solidFill>
                  <a:srgbClr val="0070C0"/>
                </a:solidFill>
              </a:rPr>
              <a:t> </a:t>
            </a:r>
            <a:r>
              <a:rPr lang="el-GR" sz="2000" dirty="0" smtClean="0">
                <a:solidFill>
                  <a:srgbClr val="0070C0"/>
                </a:solidFill>
              </a:rPr>
              <a:t>ένα </a:t>
            </a:r>
            <a:r>
              <a:rPr lang="el-GR" sz="2000" dirty="0">
                <a:solidFill>
                  <a:srgbClr val="0070C0"/>
                </a:solidFill>
              </a:rPr>
              <a:t>τηγάνι με ψιλοκομμένα </a:t>
            </a:r>
            <a:r>
              <a:rPr lang="el-GR" sz="2000" dirty="0">
                <a:solidFill>
                  <a:srgbClr val="0070C0"/>
                </a:solidFill>
                <a:hlinkClick r:id="rId9" tooltip="κρεμμύδι"/>
              </a:rPr>
              <a:t>κρεμμύδια</a:t>
            </a:r>
            <a:r>
              <a:rPr lang="el-GR" sz="2000" dirty="0">
                <a:solidFill>
                  <a:srgbClr val="0070C0"/>
                </a:solidFill>
              </a:rPr>
              <a:t> </a:t>
            </a:r>
            <a:r>
              <a:rPr lang="el-GR" sz="2000" dirty="0" smtClean="0">
                <a:solidFill>
                  <a:srgbClr val="0070C0"/>
                </a:solidFill>
              </a:rPr>
              <a:t>και</a:t>
            </a:r>
            <a:r>
              <a:rPr lang="en-US" sz="2000" dirty="0" smtClean="0">
                <a:solidFill>
                  <a:srgbClr val="0070C0"/>
                </a:solidFill>
              </a:rPr>
              <a:t> </a:t>
            </a:r>
            <a:r>
              <a:rPr lang="el-GR" sz="2000" dirty="0" smtClean="0">
                <a:solidFill>
                  <a:srgbClr val="0070C0"/>
                </a:solidFill>
              </a:rPr>
              <a:t>μανιτάρια</a:t>
            </a:r>
            <a:r>
              <a:rPr lang="el-GR" sz="2000" dirty="0">
                <a:solidFill>
                  <a:srgbClr val="0070C0"/>
                </a:solidFill>
              </a:rPr>
              <a:t> . </a:t>
            </a:r>
            <a:endParaRPr lang="en-US" sz="2000" dirty="0" smtClean="0">
              <a:solidFill>
                <a:srgbClr val="0070C0"/>
              </a:solidFill>
            </a:endParaRPr>
          </a:p>
          <a:p>
            <a:pPr algn="l"/>
            <a:r>
              <a:rPr lang="el-GR" sz="2000" dirty="0" smtClean="0">
                <a:solidFill>
                  <a:srgbClr val="0070C0"/>
                </a:solidFill>
              </a:rPr>
              <a:t>Είναι</a:t>
            </a:r>
            <a:r>
              <a:rPr lang="el-GR" sz="2000" dirty="0">
                <a:solidFill>
                  <a:srgbClr val="0070C0"/>
                </a:solidFill>
              </a:rPr>
              <a:t> </a:t>
            </a:r>
            <a:r>
              <a:rPr lang="el-GR" sz="2000" dirty="0">
                <a:solidFill>
                  <a:srgbClr val="0070C0"/>
                </a:solidFill>
                <a:hlinkClick r:id="rId10" tooltip="άλας"/>
              </a:rPr>
              <a:t>καρυκευμένο</a:t>
            </a:r>
            <a:r>
              <a:rPr lang="el-GR" sz="2000" dirty="0">
                <a:solidFill>
                  <a:srgbClr val="0070C0"/>
                </a:solidFill>
              </a:rPr>
              <a:t> με </a:t>
            </a:r>
            <a:r>
              <a:rPr lang="el-GR" sz="2000" dirty="0">
                <a:solidFill>
                  <a:srgbClr val="0070C0"/>
                </a:solidFill>
                <a:hlinkClick r:id="rId10" tooltip="άλας"/>
              </a:rPr>
              <a:t>αλάτι</a:t>
            </a:r>
            <a:r>
              <a:rPr lang="el-GR" sz="2000" dirty="0">
                <a:solidFill>
                  <a:srgbClr val="0070C0"/>
                </a:solidFill>
              </a:rPr>
              <a:t> , </a:t>
            </a:r>
            <a:r>
              <a:rPr lang="el-GR" sz="2000" dirty="0">
                <a:solidFill>
                  <a:srgbClr val="0070C0"/>
                </a:solidFill>
                <a:hlinkClick r:id="rId11" tooltip="πιπέρι"/>
              </a:rPr>
              <a:t>πιπέρι</a:t>
            </a:r>
            <a:r>
              <a:rPr lang="el-GR" sz="2000" dirty="0">
                <a:solidFill>
                  <a:srgbClr val="0070C0"/>
                </a:solidFill>
              </a:rPr>
              <a:t> , </a:t>
            </a:r>
            <a:r>
              <a:rPr lang="el-GR" sz="2000" dirty="0">
                <a:solidFill>
                  <a:srgbClr val="0070C0"/>
                </a:solidFill>
                <a:hlinkClick r:id="rId12" tooltip="μαντζουράνα"/>
              </a:rPr>
              <a:t>μαντζουράνα</a:t>
            </a:r>
            <a:r>
              <a:rPr lang="el-GR" sz="2000" dirty="0">
                <a:solidFill>
                  <a:srgbClr val="0070C0"/>
                </a:solidFill>
              </a:rPr>
              <a:t> , </a:t>
            </a:r>
            <a:r>
              <a:rPr lang="el-GR" sz="2000" dirty="0">
                <a:solidFill>
                  <a:srgbClr val="0070C0"/>
                </a:solidFill>
                <a:hlinkClick r:id="rId13" tooltip="Κύμινο σπόρος"/>
              </a:rPr>
              <a:t>κύμινο</a:t>
            </a:r>
            <a:r>
              <a:rPr lang="el-GR" sz="2000" dirty="0">
                <a:solidFill>
                  <a:srgbClr val="0070C0"/>
                </a:solidFill>
              </a:rPr>
              <a:t> και </a:t>
            </a:r>
            <a:r>
              <a:rPr lang="el-GR" sz="2000" dirty="0" smtClean="0">
                <a:solidFill>
                  <a:srgbClr val="0070C0"/>
                </a:solidFill>
                <a:hlinkClick r:id="rId14" tooltip="μαϊντανός"/>
              </a:rPr>
              <a:t>μαϊντανό</a:t>
            </a:r>
            <a:r>
              <a:rPr lang="en-US" sz="2000" dirty="0" smtClean="0">
                <a:solidFill>
                  <a:srgbClr val="0070C0"/>
                </a:solidFill>
              </a:rPr>
              <a:t>, </a:t>
            </a:r>
            <a:r>
              <a:rPr lang="el-GR" sz="2000" dirty="0">
                <a:solidFill>
                  <a:srgbClr val="0070C0"/>
                </a:solidFill>
              </a:rPr>
              <a:t>τ</a:t>
            </a:r>
            <a:r>
              <a:rPr lang="el-GR" sz="2000" dirty="0" smtClean="0">
                <a:solidFill>
                  <a:srgbClr val="0070C0"/>
                </a:solidFill>
              </a:rPr>
              <a:t>ο </a:t>
            </a:r>
            <a:r>
              <a:rPr lang="el-GR" sz="2000" dirty="0">
                <a:solidFill>
                  <a:srgbClr val="0070C0"/>
                </a:solidFill>
              </a:rPr>
              <a:t>Tiroler Gröstl σερβίρεται συχνά με </a:t>
            </a:r>
            <a:r>
              <a:rPr lang="el-GR" sz="2000" dirty="0">
                <a:solidFill>
                  <a:srgbClr val="0070C0"/>
                </a:solidFill>
                <a:hlinkClick r:id="rId15" tooltip="τηγανιτό αυγό"/>
              </a:rPr>
              <a:t>τηγανητό αυγό</a:t>
            </a:r>
            <a:r>
              <a:rPr lang="en-US" sz="2000" dirty="0" smtClean="0">
                <a:solidFill>
                  <a:srgbClr val="0070C0"/>
                </a:solidFill>
              </a:rPr>
              <a:t>.</a:t>
            </a:r>
            <a:endParaRPr lang="el-GR" sz="2000" dirty="0">
              <a:solidFill>
                <a:srgbClr val="0070C0"/>
              </a:solidFill>
            </a:endParaRPr>
          </a:p>
        </p:txBody>
      </p:sp>
    </p:spTree>
    <p:extLst>
      <p:ext uri="{BB962C8B-B14F-4D97-AF65-F5344CB8AC3E}">
        <p14:creationId xmlns:p14="http://schemas.microsoft.com/office/powerpoint/2010/main" val="3082715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40"/>
            <a:ext cx="9144000" cy="644729"/>
          </a:xfrm>
        </p:spPr>
        <p:txBody>
          <a:bodyPr/>
          <a:lstStyle/>
          <a:p>
            <a:r>
              <a:rPr lang="el-GR" sz="4000" dirty="0" smtClean="0">
                <a:solidFill>
                  <a:srgbClr val="00B0F0"/>
                </a:solidFill>
                <a:latin typeface="Bahnschrift SemiBold Condensed" pitchFamily="34" charset="0"/>
              </a:rPr>
              <a:t>Αυστριακό Σνίτσελ</a:t>
            </a:r>
            <a:r>
              <a:rPr lang="en-US" sz="4000" dirty="0" smtClean="0">
                <a:solidFill>
                  <a:srgbClr val="00B0F0"/>
                </a:solidFill>
                <a:latin typeface="Bahnschrift SemiBold Condensed" pitchFamily="34" charset="0"/>
              </a:rPr>
              <a:t>:</a:t>
            </a:r>
            <a:endParaRPr lang="el-GR" sz="4000" dirty="0">
              <a:solidFill>
                <a:srgbClr val="00B0F0"/>
              </a:solidFill>
              <a:latin typeface="Bahnschrift SemiBold Condensed" pitchFamily="34" charset="0"/>
            </a:endParaRP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12577" r="12577"/>
          <a:stretch>
            <a:fillRect/>
          </a:stretch>
        </p:blipFill>
        <p:spPr>
          <a:xfrm rot="724172">
            <a:off x="2375145" y="2766522"/>
            <a:ext cx="4772156" cy="3598016"/>
          </a:xfrm>
        </p:spPr>
      </p:pic>
      <p:sp>
        <p:nvSpPr>
          <p:cNvPr id="4" name="Text Placeholder 3"/>
          <p:cNvSpPr>
            <a:spLocks noGrp="1"/>
          </p:cNvSpPr>
          <p:nvPr>
            <p:ph type="body" sz="half" idx="2"/>
          </p:nvPr>
        </p:nvSpPr>
        <p:spPr>
          <a:xfrm>
            <a:off x="0" y="692696"/>
            <a:ext cx="9144000" cy="1728192"/>
          </a:xfrm>
        </p:spPr>
        <p:txBody>
          <a:bodyPr>
            <a:noAutofit/>
          </a:bodyPr>
          <a:lstStyle/>
          <a:p>
            <a:pPr algn="l"/>
            <a:r>
              <a:rPr lang="el-GR" sz="2000" b="1" dirty="0">
                <a:solidFill>
                  <a:srgbClr val="0070C0"/>
                </a:solidFill>
              </a:rPr>
              <a:t>Σνίτσελ</a:t>
            </a:r>
            <a:r>
              <a:rPr lang="el-GR" sz="2000" dirty="0">
                <a:solidFill>
                  <a:srgbClr val="0070C0"/>
                </a:solidFill>
              </a:rPr>
              <a:t> (</a:t>
            </a:r>
            <a:r>
              <a:rPr lang="el-GR" sz="2000" dirty="0">
                <a:solidFill>
                  <a:srgbClr val="0070C0"/>
                </a:solidFill>
                <a:hlinkClick r:id="rId3" tooltip="Γερμανική γλώσσα"/>
              </a:rPr>
              <a:t>γερμ.</a:t>
            </a:r>
            <a:r>
              <a:rPr lang="el-GR" sz="2000" dirty="0">
                <a:solidFill>
                  <a:srgbClr val="0070C0"/>
                </a:solidFill>
              </a:rPr>
              <a:t> </a:t>
            </a:r>
            <a:r>
              <a:rPr lang="el-GR" sz="2000" i="1" dirty="0">
                <a:solidFill>
                  <a:srgbClr val="0070C0"/>
                </a:solidFill>
              </a:rPr>
              <a:t>Schnitzel</a:t>
            </a:r>
            <a:r>
              <a:rPr lang="el-GR" sz="2000" dirty="0">
                <a:solidFill>
                  <a:srgbClr val="0070C0"/>
                </a:solidFill>
              </a:rPr>
              <a:t>) αποκαλείται παραδοσιακό φαγητό της </a:t>
            </a:r>
            <a:r>
              <a:rPr lang="el-GR" sz="2000" dirty="0">
                <a:solidFill>
                  <a:srgbClr val="0070C0"/>
                </a:solidFill>
                <a:hlinkClick r:id="rId4" tooltip="Αυστριακή κουζίνα"/>
              </a:rPr>
              <a:t>αυστριακής</a:t>
            </a:r>
            <a:r>
              <a:rPr lang="el-GR" sz="2000" dirty="0">
                <a:solidFill>
                  <a:srgbClr val="0070C0"/>
                </a:solidFill>
              </a:rPr>
              <a:t> και </a:t>
            </a:r>
            <a:r>
              <a:rPr lang="el-GR" sz="2000" dirty="0">
                <a:solidFill>
                  <a:srgbClr val="0070C0"/>
                </a:solidFill>
                <a:hlinkClick r:id="rId5" tooltip="Γερμανική κουζίνα"/>
              </a:rPr>
              <a:t>γερμανικής κουζίνας</a:t>
            </a:r>
            <a:r>
              <a:rPr lang="el-GR" sz="2000" dirty="0">
                <a:solidFill>
                  <a:srgbClr val="0070C0"/>
                </a:solidFill>
              </a:rPr>
              <a:t>, διαδεδομένο και δημοφιλές διεθνώς. Γίνεται από κομμάτια κρέατος που, αφού χτυπηθούν με ειδικό ξύλινο σφυρί, </a:t>
            </a:r>
            <a:r>
              <a:rPr lang="el-GR" sz="2000" dirty="0">
                <a:solidFill>
                  <a:srgbClr val="0070C0"/>
                </a:solidFill>
                <a:hlinkClick r:id="rId6" tooltip="Πανάρισμα"/>
              </a:rPr>
              <a:t>πανάρονται</a:t>
            </a:r>
            <a:r>
              <a:rPr lang="el-GR" sz="2000" dirty="0">
                <a:solidFill>
                  <a:srgbClr val="0070C0"/>
                </a:solidFill>
              </a:rPr>
              <a:t> και τηγανίζονται σε λάδι. Το κρέας προέρχεται συνήθως από Χατζιανο ή κινεζικο πόδι, αν και χρησιμοποιείται επίσης </a:t>
            </a:r>
            <a:r>
              <a:rPr lang="el-GR" sz="2000" dirty="0">
                <a:solidFill>
                  <a:srgbClr val="0070C0"/>
                </a:solidFill>
                <a:hlinkClick r:id="rId7" tooltip="Κοπή κρέατος (δεν έχει γραφτεί ακόμα)"/>
              </a:rPr>
              <a:t>πλάτη</a:t>
            </a:r>
            <a:r>
              <a:rPr lang="el-GR" sz="2000" dirty="0">
                <a:solidFill>
                  <a:srgbClr val="0070C0"/>
                </a:solidFill>
              </a:rPr>
              <a:t>.</a:t>
            </a:r>
            <a:endParaRPr lang="el-GR" sz="2000" dirty="0">
              <a:solidFill>
                <a:srgbClr val="0070C0"/>
              </a:solidFill>
            </a:endParaRPr>
          </a:p>
        </p:txBody>
      </p:sp>
    </p:spTree>
    <p:extLst>
      <p:ext uri="{BB962C8B-B14F-4D97-AF65-F5344CB8AC3E}">
        <p14:creationId xmlns:p14="http://schemas.microsoft.com/office/powerpoint/2010/main" val="1181115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792088"/>
          </a:xfrm>
        </p:spPr>
        <p:txBody>
          <a:bodyPr/>
          <a:lstStyle/>
          <a:p>
            <a:r>
              <a:rPr lang="el-GR" sz="4000" dirty="0" smtClean="0">
                <a:solidFill>
                  <a:srgbClr val="00B0F0"/>
                </a:solidFill>
                <a:latin typeface="Bahnschrift SemiBold Condensed" pitchFamily="34" charset="0"/>
              </a:rPr>
              <a:t>Ζάχερ τόρτε</a:t>
            </a:r>
            <a:r>
              <a:rPr lang="en-US" sz="4000" dirty="0" smtClean="0">
                <a:solidFill>
                  <a:srgbClr val="00B0F0"/>
                </a:solidFill>
                <a:latin typeface="Bahnschrift SemiBold Condensed" pitchFamily="34" charset="0"/>
              </a:rPr>
              <a:t>:</a:t>
            </a:r>
            <a:r>
              <a:rPr lang="el-GR" dirty="0">
                <a:solidFill>
                  <a:srgbClr val="00B0F0"/>
                </a:solidFill>
                <a:latin typeface="Bahnschrift SemiBold Condensed" pitchFamily="34" charset="0"/>
              </a:rPr>
              <a:t/>
            </a:r>
            <a:br>
              <a:rPr lang="el-GR" dirty="0">
                <a:solidFill>
                  <a:srgbClr val="00B0F0"/>
                </a:solidFill>
                <a:latin typeface="Bahnschrift SemiBold Condensed" pitchFamily="34" charset="0"/>
              </a:rPr>
            </a:br>
            <a:endParaRPr lang="el-GR"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rot="578209">
            <a:off x="513113" y="3674138"/>
            <a:ext cx="3382321" cy="2302049"/>
          </a:xfrm>
        </p:spPr>
      </p:pic>
      <p:sp>
        <p:nvSpPr>
          <p:cNvPr id="4" name="Text Placeholder 3"/>
          <p:cNvSpPr>
            <a:spLocks noGrp="1"/>
          </p:cNvSpPr>
          <p:nvPr>
            <p:ph type="body" sz="half" idx="2"/>
          </p:nvPr>
        </p:nvSpPr>
        <p:spPr>
          <a:xfrm>
            <a:off x="0" y="764704"/>
            <a:ext cx="7756264" cy="804862"/>
          </a:xfrm>
        </p:spPr>
        <p:txBody>
          <a:bodyPr>
            <a:noAutofit/>
          </a:bodyPr>
          <a:lstStyle/>
          <a:p>
            <a:pPr algn="l"/>
            <a:r>
              <a:rPr lang="el-GR" sz="2000" dirty="0">
                <a:solidFill>
                  <a:srgbClr val="0070C0"/>
                </a:solidFill>
              </a:rPr>
              <a:t>Το πλούσιο σοκολατένιο επιδόρπιο, γνωστό ανά τον κόσμο ως το γαστρονομικό σύμβολο της Αυστρίας, είναι από τα γλυκά που τα ζαχαροπλαστεία τιμούν με ποικιλία παραλλαγών, ωστόσο, η αυθεντική του συνταγή διατηρείται ως επτασφράγιστο μυστικό στη γενέτειρά του.</a:t>
            </a:r>
            <a:endParaRPr lang="el-GR" sz="2000" dirty="0">
              <a:solidFill>
                <a:srgbClr val="0070C0"/>
              </a:solidFill>
              <a:latin typeface="+mj-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37249">
            <a:off x="4572000" y="2460814"/>
            <a:ext cx="3901440" cy="27889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539680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624"/>
            <a:ext cx="9144000" cy="644729"/>
          </a:xfrm>
        </p:spPr>
        <p:txBody>
          <a:bodyPr/>
          <a:lstStyle/>
          <a:p>
            <a:r>
              <a:rPr lang="el-GR" sz="4000" dirty="0" smtClean="0">
                <a:solidFill>
                  <a:srgbClr val="00B0F0"/>
                </a:solidFill>
                <a:latin typeface="Bahnschrift SemiBold Condensed" pitchFamily="34" charset="0"/>
              </a:rPr>
              <a:t>Στρούντελ Μήλου</a:t>
            </a:r>
            <a:endParaRPr lang="el-GR" sz="4000" dirty="0">
              <a:solidFill>
                <a:srgbClr val="00B0F0"/>
              </a:solidFill>
              <a:latin typeface="Bahnschrift SemiBold Condensed" pitchFamily="34" charset="0"/>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5801" r="5801"/>
          <a:stretch>
            <a:fillRect/>
          </a:stretch>
        </p:blipFill>
        <p:spPr>
          <a:xfrm rot="240000">
            <a:off x="2028209" y="2916625"/>
            <a:ext cx="4622475" cy="3486078"/>
          </a:xfrm>
        </p:spPr>
      </p:pic>
      <p:sp>
        <p:nvSpPr>
          <p:cNvPr id="4" name="Text Placeholder 3"/>
          <p:cNvSpPr>
            <a:spLocks noGrp="1"/>
          </p:cNvSpPr>
          <p:nvPr>
            <p:ph type="body" sz="half" idx="2"/>
          </p:nvPr>
        </p:nvSpPr>
        <p:spPr>
          <a:xfrm>
            <a:off x="179512" y="836712"/>
            <a:ext cx="7756264" cy="804862"/>
          </a:xfrm>
        </p:spPr>
        <p:txBody>
          <a:bodyPr>
            <a:normAutofit fontScale="25000" lnSpcReduction="20000"/>
          </a:bodyPr>
          <a:lstStyle/>
          <a:p>
            <a:pPr algn="l"/>
            <a:r>
              <a:rPr lang="el-GR" sz="8000" dirty="0">
                <a:solidFill>
                  <a:srgbClr val="0070C0"/>
                </a:solidFill>
              </a:rPr>
              <a:t>Μια βόλτα στα ζαχαροπλαστεία, στους φούρνους και στις καφετέριες της Βιέννης είναι αρκετή, για να γνωρίσουμε το αγαπημένο γλυκό των Αυστριακών. Το Στρούντελ, το οποίο μπορεί κανείς να το βρει σε πολλές παραλλαγές, γλυκό, λιγότερο γλυκό, αλμυρό ή με τυρί. Εμείς θα μιλήσουμε για το βασιλιά, το Στρούντελ με μήλο ή Apfelstrudel.</a:t>
            </a:r>
          </a:p>
          <a:p>
            <a:pPr algn="l"/>
            <a:r>
              <a:rPr lang="el-GR" sz="8000" dirty="0">
                <a:solidFill>
                  <a:srgbClr val="0070C0"/>
                </a:solidFill>
              </a:rPr>
              <a:t>Σχεδόν σε όλες τις κουζίνες του κόσμου, το φθινόπωρο ξεκινάει η λατρεία για τα γλυκά με μήλο. Κάθε νοικοκυρά έχει μια συνταγή για μηλόπιτα και κάθε ζαχαροπλάστης αγαπάει να δημιουργεί νοστιμιές με αρωματικά μήλα.</a:t>
            </a:r>
          </a:p>
          <a:p>
            <a:endParaRPr lang="el-GR" dirty="0"/>
          </a:p>
        </p:txBody>
      </p:sp>
    </p:spTree>
    <p:extLst>
      <p:ext uri="{BB962C8B-B14F-4D97-AF65-F5344CB8AC3E}">
        <p14:creationId xmlns:p14="http://schemas.microsoft.com/office/powerpoint/2010/main" val="227091647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158</TotalTime>
  <Words>175</Words>
  <Application>Microsoft Office PowerPoint</Application>
  <PresentationFormat>On-screen Show (4:3)</PresentationFormat>
  <Paragraphs>17</Paragraphs>
  <Slides>6</Slides>
  <Notes>1</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Hardcover</vt:lpstr>
      <vt:lpstr>Αυστριακή Κουζίνα:</vt:lpstr>
      <vt:lpstr>Το πρωινό:</vt:lpstr>
      <vt:lpstr>Μεσημεριανό:</vt:lpstr>
      <vt:lpstr>Αυστριακό Σνίτσελ:</vt:lpstr>
      <vt:lpstr>Ζάχερ τόρτε: </vt:lpstr>
      <vt:lpstr>Στρούντελ Μήλου</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ΒΑΓΓΕΛΙΩ ΜΠΙΚΙΔΟΥ</dc:creator>
  <cp:lastModifiedBy>ΒΑΓΓΕΛΙΩ ΜΠΙΚΙΔΟΥ</cp:lastModifiedBy>
  <cp:revision>14</cp:revision>
  <dcterms:created xsi:type="dcterms:W3CDTF">2021-11-18T18:53:34Z</dcterms:created>
  <dcterms:modified xsi:type="dcterms:W3CDTF">2021-11-18T21:31:52Z</dcterms:modified>
</cp:coreProperties>
</file>