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E4A0E3-EA15-4B9B-BF41-08993149517D}" type="datetimeFigureOut">
              <a:rPr lang="el-GR" smtClean="0"/>
              <a:pPr/>
              <a:t>18/11/2021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88506C-C5B0-4EFA-96F1-2AD7FD656B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9073008" cy="1800200"/>
          </a:xfrm>
        </p:spPr>
        <p:txBody>
          <a:bodyPr>
            <a:normAutofit fontScale="90000"/>
          </a:bodyPr>
          <a:lstStyle/>
          <a:p>
            <a:r>
              <a:rPr lang="el-GR" sz="6600" dirty="0" smtClean="0"/>
              <a:t>ΙΣΠΑΝΙΑ</a:t>
            </a:r>
            <a:r>
              <a:rPr lang="en-US" sz="6600" dirty="0" smtClean="0"/>
              <a:t> </a:t>
            </a:r>
            <a:r>
              <a:rPr lang="el-GR" sz="6600" dirty="0" smtClean="0"/>
              <a:t/>
            </a:r>
            <a:br>
              <a:rPr lang="el-GR" sz="6600" dirty="0" smtClean="0"/>
            </a:br>
            <a:r>
              <a:rPr lang="el-GR" sz="6600" dirty="0" smtClean="0"/>
              <a:t>ΔΙΑΣΗΜΑ ΦΑΓΗΤΑ </a:t>
            </a:r>
            <a:r>
              <a:rPr lang="el-GR" dirty="0" smtClean="0"/>
              <a:t>  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 flipV="1">
            <a:off x="-2844824" y="0"/>
            <a:ext cx="8062912" cy="2276872"/>
          </a:xfrm>
        </p:spPr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4751512" y="61653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ΜΗΧΑΝΕΤΣΙΔΟΥ  ΜΑΡΙΛΙΖΑ</a:t>
            </a:r>
            <a:endParaRPr lang="el-G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2776"/>
            <a:ext cx="8003232" cy="266429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 </a:t>
            </a:r>
            <a:r>
              <a:rPr lang="el-GR" b="1" dirty="0" smtClean="0"/>
              <a:t>Ισπανία</a:t>
            </a:r>
            <a:r>
              <a:rPr lang="el-GR" dirty="0" smtClean="0"/>
              <a:t> τυπικά το </a:t>
            </a:r>
            <a:r>
              <a:rPr lang="el-GR" b="1" dirty="0" smtClean="0"/>
              <a:t>Βασίλειο της Ισπανίας</a:t>
            </a:r>
            <a:r>
              <a:rPr lang="el-GR" dirty="0" smtClean="0"/>
              <a:t> είναι κράτος της νότιας Ευρώπης που καταλαμβάνει το μεγαλύτερο μέρος της ιβηρικής χερσονήσου. Προς Βορρά ορίζεται από τον </a:t>
            </a:r>
            <a:r>
              <a:rPr lang="el-GR" dirty="0" err="1" smtClean="0"/>
              <a:t>Βισκαϊκό</a:t>
            </a:r>
            <a:r>
              <a:rPr lang="el-GR" dirty="0" smtClean="0"/>
              <a:t> κόλπο και τη Γαλλία, από την οποία τη χωρίζει η μεγάλη οροσειρά των Πυρηναίων ορέων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691680" y="62068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Γεωγραφική θέση </a:t>
            </a:r>
            <a:endParaRPr lang="el-GR" sz="4000" dirty="0"/>
          </a:p>
        </p:txBody>
      </p:sp>
      <p:pic>
        <p:nvPicPr>
          <p:cNvPr id="5" name="4 - Εικόνα" descr="ισπανια σημαι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08510"/>
            <a:ext cx="4572000" cy="3049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10451504" cy="5310336"/>
          </a:xfrm>
        </p:spPr>
        <p:txBody>
          <a:bodyPr>
            <a:normAutofit/>
          </a:bodyPr>
          <a:lstStyle/>
          <a:p>
            <a:r>
              <a:rPr lang="el-GR" sz="5400" dirty="0" smtClean="0"/>
              <a:t>ΔΙΑΣΗΜΑ ΦΑΓΗΤΑ </a:t>
            </a:r>
            <a:endParaRPr lang="el-GR" sz="5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420888"/>
            <a:ext cx="8244408" cy="230425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 flipV="1">
            <a:off x="-45719" y="332656"/>
            <a:ext cx="45719" cy="2880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27784" y="0"/>
            <a:ext cx="7653536" cy="1440160"/>
          </a:xfrm>
        </p:spPr>
        <p:txBody>
          <a:bodyPr/>
          <a:lstStyle/>
          <a:p>
            <a:r>
              <a:rPr lang="el-GR" dirty="0" err="1" smtClean="0"/>
              <a:t>Παέγια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3463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 </a:t>
            </a:r>
            <a:r>
              <a:rPr lang="el-GR" b="1" dirty="0" err="1" smtClean="0"/>
              <a:t>παέγια</a:t>
            </a:r>
            <a:r>
              <a:rPr lang="el-GR" dirty="0" smtClean="0"/>
              <a:t> είναι ένα παραδοσιακό φαγητό της Ισπανίας.</a:t>
            </a:r>
          </a:p>
          <a:p>
            <a:pPr>
              <a:buNone/>
            </a:pPr>
            <a:r>
              <a:rPr lang="el-GR" dirty="0" smtClean="0"/>
              <a:t>     Αν και θεωρείται το τυπικό ισπανικό έδεσμα, στην πραγματικότητα η ύπαρξή του μάλλον οφείλεται στο πέρασμα των Μαυριτανών από την Ισπανία. Πρόκειται δηλαδή για συνταγή με αραβικές καταβολές.</a:t>
            </a:r>
          </a:p>
          <a:p>
            <a:pPr>
              <a:buNone/>
            </a:pPr>
            <a:r>
              <a:rPr lang="el-GR" dirty="0" smtClean="0"/>
              <a:t>     Η </a:t>
            </a:r>
            <a:r>
              <a:rPr lang="el-GR" dirty="0" err="1" smtClean="0"/>
              <a:t>παέγια</a:t>
            </a:r>
            <a:r>
              <a:rPr lang="el-GR" dirty="0" smtClean="0"/>
              <a:t> στην ουσία είναι ένα πιλάφι από ρύζι με </a:t>
            </a:r>
            <a:r>
              <a:rPr lang="el-GR" dirty="0" err="1" smtClean="0"/>
              <a:t>σαφράν</a:t>
            </a:r>
            <a:r>
              <a:rPr lang="el-GR" dirty="0" smtClean="0"/>
              <a:t>, μέσα στο οποίο συνδυάζεται κρέας, ή συνηθέστερα, θαλασσινά και λαχανικά. Συχνά περιέχει κοτόπουλο, χοιρινό κρέας ή κουνέλι . Ανά περιοχές της Ισπανίας συναντά κανείς διαφορετικές εκδοχές</a:t>
            </a:r>
          </a:p>
          <a:p>
            <a:endParaRPr lang="el-GR" dirty="0"/>
          </a:p>
        </p:txBody>
      </p:sp>
      <p:pic>
        <p:nvPicPr>
          <p:cNvPr id="5" name="4 - Εικόνα" descr="ΠΑΕΓΙ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933057"/>
            <a:ext cx="4427983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73274"/>
          </a:xfrm>
        </p:spPr>
        <p:txBody>
          <a:bodyPr/>
          <a:lstStyle/>
          <a:p>
            <a:r>
              <a:rPr lang="el-GR" dirty="0" smtClean="0"/>
              <a:t>             </a:t>
            </a:r>
            <a:r>
              <a:rPr lang="el-GR" dirty="0" err="1" smtClean="0"/>
              <a:t>Τσούρος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908720"/>
            <a:ext cx="8301608" cy="266429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Σε όποια περιοχή της Ισπανίας κι αν βρεθούμε κυρίως όμως στη Μαδρίτη είναι βέβαιο πως μια γλυκιά μυρωδιά που «ταξιδεύει» με τον αέρα, θα μας συνεπάρει. Είναι τα ισπανικά </a:t>
            </a:r>
            <a:r>
              <a:rPr lang="el-GR" dirty="0" err="1" smtClean="0"/>
              <a:t>τσούρος</a:t>
            </a:r>
            <a:r>
              <a:rPr lang="el-GR" dirty="0" smtClean="0"/>
              <a:t>! Κάποιοι τα παρομοιάζουν με λουκουμάδες, άλλοι με ντόνατς</a:t>
            </a:r>
            <a:r>
              <a:rPr lang="el-GR" dirty="0" smtClean="0"/>
              <a:t>… Τα </a:t>
            </a:r>
            <a:r>
              <a:rPr lang="el-GR" dirty="0" err="1" smtClean="0"/>
              <a:t>τσούρος</a:t>
            </a:r>
            <a:r>
              <a:rPr lang="el-GR" dirty="0" smtClean="0"/>
              <a:t> όμως έχουν μια δική τους ξεχωριστή «προσωπικότητα».</a:t>
            </a:r>
            <a:endParaRPr lang="el-GR" dirty="0"/>
          </a:p>
        </p:txBody>
      </p:sp>
      <p:pic>
        <p:nvPicPr>
          <p:cNvPr id="4" name="3 - Εικόνα" descr="churros-77bc3b7a-7b97-46dd-8dcb-523c4082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8592" y="3617640"/>
            <a:ext cx="5765408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/>
          </a:bodyPr>
          <a:lstStyle/>
          <a:p>
            <a:r>
              <a:rPr lang="el-GR" b="1" dirty="0" smtClean="0"/>
              <a:t>              </a:t>
            </a:r>
            <a:r>
              <a:rPr lang="el-GR" b="1" dirty="0" err="1" smtClean="0"/>
              <a:t>Croquette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24036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ακόμα πιάτο που θα συναντήσετε σχεδόν σε κάθε εστιατόριο και μπαρ της Ισπανίας, είναι οι κροκέτες, δηλαδή </a:t>
            </a:r>
            <a:r>
              <a:rPr lang="el-GR" dirty="0" err="1" smtClean="0"/>
              <a:t>παναρισμένο</a:t>
            </a:r>
            <a:r>
              <a:rPr lang="el-GR" dirty="0" smtClean="0"/>
              <a:t> ρολό με οποιοδήποτε υλικό, όπως </a:t>
            </a:r>
            <a:r>
              <a:rPr lang="el-GR" dirty="0" err="1" smtClean="0"/>
              <a:t>jamon</a:t>
            </a:r>
            <a:r>
              <a:rPr lang="el-GR" dirty="0" smtClean="0"/>
              <a:t> </a:t>
            </a:r>
            <a:r>
              <a:rPr lang="el-GR" dirty="0" err="1" smtClean="0"/>
              <a:t>serrano</a:t>
            </a:r>
            <a:r>
              <a:rPr lang="el-GR" dirty="0" smtClean="0"/>
              <a:t>, ή γαρίδες. Παρόλο που είναι πολύ διάσημο στην Ισπανία, έχει γαλλικές ρίζες, αλλά οι ντόπιοι το έχουν πάει σε άλλο επίπεδο!</a:t>
            </a:r>
          </a:p>
          <a:p>
            <a:endParaRPr lang="el-GR" dirty="0"/>
          </a:p>
        </p:txBody>
      </p:sp>
      <p:pic>
        <p:nvPicPr>
          <p:cNvPr id="4" name="3 - Εικόνα" descr="ισπανι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979383"/>
            <a:ext cx="4355977" cy="2878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7290"/>
          </a:xfrm>
        </p:spPr>
        <p:txBody>
          <a:bodyPr>
            <a:normAutofit fontScale="90000"/>
          </a:bodyPr>
          <a:lstStyle/>
          <a:p>
            <a:r>
              <a:rPr lang="el-GR" b="1" dirty="0" err="1" smtClean="0"/>
              <a:t>Τortilla</a:t>
            </a:r>
            <a:r>
              <a:rPr lang="el-GR" b="1" dirty="0" smtClean="0"/>
              <a:t> </a:t>
            </a:r>
            <a:r>
              <a:rPr lang="el-GR" b="1" dirty="0" err="1" smtClean="0"/>
              <a:t>española</a:t>
            </a:r>
            <a:r>
              <a:rPr lang="el-GR" b="1" dirty="0" smtClean="0"/>
              <a:t>, ή αλλιώς, ισπανική ομελέτα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176464"/>
          </a:xfrm>
        </p:spPr>
        <p:txBody>
          <a:bodyPr/>
          <a:lstStyle/>
          <a:p>
            <a:r>
              <a:rPr lang="el-GR" dirty="0" smtClean="0"/>
              <a:t>Αυγά, πατάτες, κρεμμύδια, Μπορεί να ακούγεται σαν μια συνηθισμένη ομελέτα, αλλά η ισπανική </a:t>
            </a:r>
            <a:r>
              <a:rPr lang="el-GR" dirty="0" err="1" smtClean="0"/>
              <a:t>τορτίγια</a:t>
            </a:r>
            <a:r>
              <a:rPr lang="el-GR" dirty="0" smtClean="0"/>
              <a:t> είναι ένα από τα εθνικά “</a:t>
            </a:r>
            <a:r>
              <a:rPr lang="el-GR" dirty="0" err="1" smtClean="0"/>
              <a:t>μαμαδίστικα</a:t>
            </a:r>
            <a:r>
              <a:rPr lang="el-GR" dirty="0" smtClean="0"/>
              <a:t>” φαγητά της χώρας. Εφευρέτης της ομελέτας αυτής θεωρείται ο Ισπανός στρατιωτικός </a:t>
            </a:r>
            <a:r>
              <a:rPr lang="el-GR" dirty="0" err="1" smtClean="0"/>
              <a:t>Thomas</a:t>
            </a:r>
            <a:r>
              <a:rPr lang="el-GR" dirty="0" smtClean="0"/>
              <a:t> </a:t>
            </a:r>
            <a:r>
              <a:rPr lang="el-GR" dirty="0" err="1" smtClean="0"/>
              <a:t>Zumalacárregui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ισπανικη ομελετ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0410" y="4077072"/>
            <a:ext cx="4013591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 smtClean="0"/>
              <a:t>           </a:t>
            </a:r>
            <a:r>
              <a:rPr lang="el-GR" sz="4400" dirty="0" smtClean="0"/>
              <a:t>        </a:t>
            </a:r>
            <a:r>
              <a:rPr lang="en-US" dirty="0" err="1" smtClean="0"/>
              <a:t>Jamon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240360"/>
          </a:xfrm>
        </p:spPr>
        <p:txBody>
          <a:bodyPr>
            <a:normAutofit/>
          </a:bodyPr>
          <a:lstStyle/>
          <a:p>
            <a:r>
              <a:rPr lang="el-GR" dirty="0" err="1" smtClean="0"/>
              <a:t>Tο</a:t>
            </a:r>
            <a:r>
              <a:rPr lang="el-GR" dirty="0" smtClean="0"/>
              <a:t> ζαμπόν ή χοιρομέρι είναι ένα από τα πιο διάσημα προϊόντα της Ισπανίας. Το ζαμπόν </a:t>
            </a:r>
            <a:r>
              <a:rPr lang="el-GR" dirty="0" err="1" smtClean="0"/>
              <a:t>Serrano</a:t>
            </a:r>
            <a:r>
              <a:rPr lang="el-GR" dirty="0" smtClean="0"/>
              <a:t> </a:t>
            </a:r>
            <a:r>
              <a:rPr lang="el-GR" dirty="0" smtClean="0"/>
              <a:t>είναι το πιο κοινό είδος και προέρχεται από λευκούς χοίρους. Ωστόσο, το πιο ακριβό είναι το Ιβηρικό </a:t>
            </a:r>
            <a:r>
              <a:rPr lang="el-GR" dirty="0" err="1" smtClean="0"/>
              <a:t>Χαμόν</a:t>
            </a:r>
            <a:r>
              <a:rPr lang="el-GR" dirty="0" smtClean="0"/>
              <a:t> το οποίο προέρχεται από το κρέας μαύρων χοίρων.</a:t>
            </a:r>
            <a:endParaRPr lang="el-GR" dirty="0"/>
          </a:p>
        </p:txBody>
      </p:sp>
      <p:pic>
        <p:nvPicPr>
          <p:cNvPr id="21506" name="Picture 2" descr="Jamon - ισπανικά φαγητ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63491"/>
            <a:ext cx="4788024" cy="3194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Fideua</a:t>
            </a:r>
            <a:r>
              <a:rPr lang="el-GR" dirty="0" smtClean="0"/>
              <a:t>                       </a:t>
            </a:r>
            <a:r>
              <a:rPr lang="en-US" dirty="0" smtClean="0"/>
              <a:t>Gazpacho</a:t>
            </a:r>
            <a:r>
              <a:rPr lang="el-GR" dirty="0" smtClean="0"/>
              <a:t>            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038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Είναι ένα είδος ισπανικών ζυμαρικών. Είναι δημοφιλή στην Καταλονία και τη Βαλένθια, χρησιμοποιούνται στα πιάτα θαλασσινών. Ανταγωνίζονται την </a:t>
            </a:r>
            <a:r>
              <a:rPr lang="el-GR" dirty="0" err="1" smtClean="0"/>
              <a:t>παέγια</a:t>
            </a:r>
            <a:r>
              <a:rPr lang="el-GR" dirty="0" smtClean="0"/>
              <a:t> τόσο στη γεύση όσο και στην πολυπλοκότητα τους.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4716016" y="1844824"/>
            <a:ext cx="4176464" cy="5373216"/>
          </a:xfrm>
        </p:spPr>
        <p:txBody>
          <a:bodyPr>
            <a:noAutofit/>
          </a:bodyPr>
          <a:lstStyle/>
          <a:p>
            <a:r>
              <a:rPr lang="el-GR" dirty="0" smtClean="0"/>
              <a:t>Είναι μια κρύα σούπα με βάση την ντομάτα. Ιδανική για ένα καυτό καλοκαίρι της Σεβίλλης. Εκτός από ντομάτα, έχει πιπεριές, σκόρδο, ψωμί και ελαιόλαδο.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22530" name="Picture 2" descr="Fideua - ισπανικά φαγητ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9995"/>
            <a:ext cx="4346285" cy="2848005"/>
          </a:xfrm>
          <a:prstGeom prst="rect">
            <a:avLst/>
          </a:prstGeom>
          <a:noFill/>
        </p:spPr>
      </p:pic>
      <p:pic>
        <p:nvPicPr>
          <p:cNvPr id="22532" name="Picture 4" descr="Gazpacho - ισπανικά φαγητά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965972"/>
            <a:ext cx="4427984" cy="2892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287</Words>
  <Application>Microsoft Office PowerPoint</Application>
  <PresentationFormat>Προβολή στην οθόνη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Αστικό</vt:lpstr>
      <vt:lpstr>ΙΣΠΑΝΙΑ  ΔΙΑΣΗΜΑ ΦΑΓΗΤΑ     </vt:lpstr>
      <vt:lpstr> </vt:lpstr>
      <vt:lpstr>ΔΙΑΣΗΜΑ ΦΑΓΗΤΑ </vt:lpstr>
      <vt:lpstr>Παέγια</vt:lpstr>
      <vt:lpstr>             Τσούρος</vt:lpstr>
      <vt:lpstr>              Croquette</vt:lpstr>
      <vt:lpstr>Τortilla española, ή αλλιώς, ισπανική ομελέτα</vt:lpstr>
      <vt:lpstr>                   Jamon</vt:lpstr>
      <vt:lpstr>Fideua                       Gazpacho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ΙΣΠΑΝΙΑ</dc:title>
  <dc:creator>Fujitsu</dc:creator>
  <cp:lastModifiedBy>Fujitsu</cp:lastModifiedBy>
  <cp:revision>8</cp:revision>
  <dcterms:created xsi:type="dcterms:W3CDTF">2021-11-17T09:02:02Z</dcterms:created>
  <dcterms:modified xsi:type="dcterms:W3CDTF">2021-11-18T12:57:27Z</dcterms:modified>
</cp:coreProperties>
</file>