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64"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p:scale>
          <a:sx n="132" d="100"/>
          <a:sy n="132" d="100"/>
        </p:scale>
        <p:origin x="32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11/21/21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353854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1903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6417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288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11/21/21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316101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6446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8822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1306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5702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382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64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11/21/21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60828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48" name="Freeform: Shape 47">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Τίτλος 1">
            <a:extLst>
              <a:ext uri="{FF2B5EF4-FFF2-40B4-BE49-F238E27FC236}">
                <a16:creationId xmlns:a16="http://schemas.microsoft.com/office/drawing/2014/main" id="{B88AC9AC-9954-8E41-826F-9314014710D6}"/>
              </a:ext>
            </a:extLst>
          </p:cNvPr>
          <p:cNvSpPr>
            <a:spLocks noGrp="1"/>
          </p:cNvSpPr>
          <p:nvPr>
            <p:ph type="ctrTitle"/>
          </p:nvPr>
        </p:nvSpPr>
        <p:spPr>
          <a:xfrm>
            <a:off x="1187893" y="1084896"/>
            <a:ext cx="7866655" cy="2902226"/>
          </a:xfrm>
        </p:spPr>
        <p:txBody>
          <a:bodyPr anchor="b">
            <a:normAutofit/>
          </a:bodyPr>
          <a:lstStyle/>
          <a:p>
            <a:r>
              <a:rPr lang="el-GR" sz="5400" dirty="0"/>
              <a:t>ΔΙΑΣΗΜΑ ΦΑΓΗΤΑ </a:t>
            </a:r>
            <a:r>
              <a:rPr lang="el-GR" sz="5400"/>
              <a:t>ΤΗΣ ΙΑΠΩΝΙΑΣ</a:t>
            </a:r>
            <a:endParaRPr lang="el-GR" sz="5400" dirty="0"/>
          </a:p>
        </p:txBody>
      </p:sp>
      <p:sp>
        <p:nvSpPr>
          <p:cNvPr id="3" name="Υπότιτλος 2">
            <a:extLst>
              <a:ext uri="{FF2B5EF4-FFF2-40B4-BE49-F238E27FC236}">
                <a16:creationId xmlns:a16="http://schemas.microsoft.com/office/drawing/2014/main" id="{1573D82E-438D-F641-82C1-E6894F800BFA}"/>
              </a:ext>
            </a:extLst>
          </p:cNvPr>
          <p:cNvSpPr>
            <a:spLocks noGrp="1"/>
          </p:cNvSpPr>
          <p:nvPr>
            <p:ph type="subTitle" idx="1"/>
          </p:nvPr>
        </p:nvSpPr>
        <p:spPr>
          <a:xfrm>
            <a:off x="752858" y="5515897"/>
            <a:ext cx="10674117" cy="715221"/>
          </a:xfrm>
        </p:spPr>
        <p:txBody>
          <a:bodyPr>
            <a:normAutofit/>
          </a:bodyPr>
          <a:lstStyle/>
          <a:p>
            <a:pPr>
              <a:spcAft>
                <a:spcPts val="600"/>
              </a:spcAft>
            </a:pPr>
            <a:r>
              <a:rPr lang="el-GR" dirty="0"/>
              <a:t>                    </a:t>
            </a:r>
            <a:endParaRPr lang="el-GR"/>
          </a:p>
        </p:txBody>
      </p:sp>
      <p:sp>
        <p:nvSpPr>
          <p:cNvPr id="50" name="Rectangle 49">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5" name="TextBox 4">
            <a:extLst>
              <a:ext uri="{FF2B5EF4-FFF2-40B4-BE49-F238E27FC236}">
                <a16:creationId xmlns:a16="http://schemas.microsoft.com/office/drawing/2014/main" id="{91317A6A-5312-B64B-B970-DC71D36304ED}"/>
              </a:ext>
            </a:extLst>
          </p:cNvPr>
          <p:cNvSpPr txBox="1"/>
          <p:nvPr/>
        </p:nvSpPr>
        <p:spPr>
          <a:xfrm>
            <a:off x="7185991" y="4238480"/>
            <a:ext cx="3578087" cy="400110"/>
          </a:xfrm>
          <a:prstGeom prst="rect">
            <a:avLst/>
          </a:prstGeom>
          <a:noFill/>
        </p:spPr>
        <p:txBody>
          <a:bodyPr wrap="square" rtlCol="0">
            <a:spAutoFit/>
          </a:bodyPr>
          <a:lstStyle/>
          <a:p>
            <a:r>
              <a:rPr lang="el-GR" sz="2000" dirty="0"/>
              <a:t>ΑΓΓΕΛΙΚΗ ΕΓΓΛΕΖΑΚΗ</a:t>
            </a:r>
          </a:p>
        </p:txBody>
      </p:sp>
    </p:spTree>
    <p:extLst>
      <p:ext uri="{BB962C8B-B14F-4D97-AF65-F5344CB8AC3E}">
        <p14:creationId xmlns:p14="http://schemas.microsoft.com/office/powerpoint/2010/main" val="10373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BB1650-B616-4EFB-9FB7-5D93104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9257E05-57EB-4445-AEBB-34D832705F8A}"/>
              </a:ext>
            </a:extLst>
          </p:cNvPr>
          <p:cNvSpPr>
            <a:spLocks noGrp="1"/>
          </p:cNvSpPr>
          <p:nvPr>
            <p:ph idx="1"/>
          </p:nvPr>
        </p:nvSpPr>
        <p:spPr>
          <a:xfrm>
            <a:off x="726970" y="1252181"/>
            <a:ext cx="5369029" cy="4480560"/>
          </a:xfrm>
        </p:spPr>
        <p:txBody>
          <a:bodyPr anchor="ctr">
            <a:noAutofit/>
          </a:bodyPr>
          <a:lstStyle/>
          <a:p>
            <a:r>
              <a:rPr lang="el-GR" sz="2800" b="1" dirty="0"/>
              <a:t>Η Ιαπωνία είναι νησιωτική χώρα της Ανατολικής Ασίας. Εκτείνεται σε μεγάλο μέρος του Ιαπωνικού Αρχιπελάγους, στον βορειοδυτικό Ειρηνικό ωκεανό και κατά μήκος των ακτών της Ρωσίας και της Κορέας. Έχει πληθυσμό 125.570.000 κατοίκους και πρωτεύουσα της είναι το Τόκιο.</a:t>
            </a:r>
            <a:endParaRPr lang="el-GR" sz="2800" dirty="0"/>
          </a:p>
        </p:txBody>
      </p:sp>
      <p:sp>
        <p:nvSpPr>
          <p:cNvPr id="10" name="Rectangle 9">
            <a:extLst>
              <a:ext uri="{FF2B5EF4-FFF2-40B4-BE49-F238E27FC236}">
                <a16:creationId xmlns:a16="http://schemas.microsoft.com/office/drawing/2014/main" id="{BB47C962-A905-4168-832D-BF622B381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0CAA55C-9F48-4F94-95AA-563539497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Τίτλος 1">
            <a:extLst>
              <a:ext uri="{FF2B5EF4-FFF2-40B4-BE49-F238E27FC236}">
                <a16:creationId xmlns:a16="http://schemas.microsoft.com/office/drawing/2014/main" id="{AA2330F3-1CC4-D541-9647-67605F2E2334}"/>
              </a:ext>
            </a:extLst>
          </p:cNvPr>
          <p:cNvSpPr>
            <a:spLocks noGrp="1"/>
          </p:cNvSpPr>
          <p:nvPr>
            <p:ph type="title"/>
          </p:nvPr>
        </p:nvSpPr>
        <p:spPr>
          <a:xfrm>
            <a:off x="8523027" y="1252181"/>
            <a:ext cx="3132162" cy="4302457"/>
          </a:xfrm>
        </p:spPr>
        <p:txBody>
          <a:bodyPr>
            <a:normAutofit/>
          </a:bodyPr>
          <a:lstStyle/>
          <a:p>
            <a:r>
              <a:rPr lang="el-GR" sz="3700">
                <a:solidFill>
                  <a:schemeClr val="bg2"/>
                </a:solidFill>
              </a:rPr>
              <a:t>ΓΕΩΓΡΑΦΙΚΕΣ ΠΛΗΡΟΦΟΡΙΕΣ</a:t>
            </a:r>
          </a:p>
        </p:txBody>
      </p:sp>
      <p:pic>
        <p:nvPicPr>
          <p:cNvPr id="7" name="Εικόνα 6">
            <a:extLst>
              <a:ext uri="{FF2B5EF4-FFF2-40B4-BE49-F238E27FC236}">
                <a16:creationId xmlns:a16="http://schemas.microsoft.com/office/drawing/2014/main" id="{FDADB78A-78C6-3940-82B3-4BD6D6A3CB18}"/>
              </a:ext>
            </a:extLst>
          </p:cNvPr>
          <p:cNvPicPr>
            <a:picLocks noChangeAspect="1"/>
          </p:cNvPicPr>
          <p:nvPr/>
        </p:nvPicPr>
        <p:blipFill>
          <a:blip r:embed="rId2"/>
          <a:stretch>
            <a:fillRect/>
          </a:stretch>
        </p:blipFill>
        <p:spPr>
          <a:xfrm>
            <a:off x="8679509" y="2514529"/>
            <a:ext cx="2819197" cy="1828942"/>
          </a:xfrm>
          <a:prstGeom prst="rect">
            <a:avLst/>
          </a:prstGeom>
        </p:spPr>
      </p:pic>
    </p:spTree>
    <p:extLst>
      <p:ext uri="{BB962C8B-B14F-4D97-AF65-F5344CB8AC3E}">
        <p14:creationId xmlns:p14="http://schemas.microsoft.com/office/powerpoint/2010/main" val="88840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299640"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6"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266" y="1010266"/>
            <a:ext cx="10171466"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D608A9-114A-A84F-ACAC-DD3C66670F83}"/>
              </a:ext>
            </a:extLst>
          </p:cNvPr>
          <p:cNvSpPr>
            <a:spLocks noGrp="1"/>
          </p:cNvSpPr>
          <p:nvPr>
            <p:ph type="title"/>
          </p:nvPr>
        </p:nvSpPr>
        <p:spPr>
          <a:xfrm>
            <a:off x="1231671" y="1010266"/>
            <a:ext cx="9325970" cy="1160059"/>
          </a:xfrm>
        </p:spPr>
        <p:txBody>
          <a:bodyPr>
            <a:normAutofit/>
          </a:bodyPr>
          <a:lstStyle/>
          <a:p>
            <a:r>
              <a:rPr lang="el-GR"/>
              <a:t>ΙΑΠΩΝΙΚΗ ΚΟΥΖΙΝΑ</a:t>
            </a:r>
            <a:endParaRPr lang="el-GR" dirty="0"/>
          </a:p>
        </p:txBody>
      </p:sp>
      <p:sp>
        <p:nvSpPr>
          <p:cNvPr id="3" name="Θέση περιεχομένου 2">
            <a:extLst>
              <a:ext uri="{FF2B5EF4-FFF2-40B4-BE49-F238E27FC236}">
                <a16:creationId xmlns:a16="http://schemas.microsoft.com/office/drawing/2014/main" id="{AA966E29-8C9E-BF47-9BAF-2F4F5CCD3169}"/>
              </a:ext>
            </a:extLst>
          </p:cNvPr>
          <p:cNvSpPr>
            <a:spLocks noGrp="1"/>
          </p:cNvSpPr>
          <p:nvPr>
            <p:ph idx="1"/>
          </p:nvPr>
        </p:nvSpPr>
        <p:spPr>
          <a:xfrm>
            <a:off x="1231671" y="1968876"/>
            <a:ext cx="9325970" cy="3692544"/>
          </a:xfrm>
        </p:spPr>
        <p:txBody>
          <a:bodyPr>
            <a:noAutofit/>
          </a:bodyPr>
          <a:lstStyle/>
          <a:p>
            <a:r>
              <a:rPr lang="el-GR" sz="2800" b="1" dirty="0">
                <a:latin typeface="+mj-lt"/>
              </a:rPr>
              <a:t>Η ιαπωνική κουζίνα</a:t>
            </a:r>
            <a:r>
              <a:rPr lang="el-GR" sz="2800" dirty="0">
                <a:latin typeface="+mj-lt"/>
              </a:rPr>
              <a:t> περιλαμβάνει τα τοπικά και παραδοσιακά τρόφιμα της Ιαπωνίας τα οποία έχουν αναπτυχθεί μέσα από αιώνες πολιτικών, οικονομικών και κοινωνικών αλλαγών. Η παραδοσιακή κουζίνα της Ιαπωνίας βασίζεται στο ρύζι με σούπα και άλλα πιάτα. Τα συνοδευτικά πιάτα αποτελούνται συχνά από ψάρια, τουρσί και λαχανικά μαγειρεμένα σε ζωμό. Εκτός από το ρύζι, τα βασικά τρόφιμα περιλαμβάνουν ζυμαρικά, όπως το </a:t>
            </a:r>
            <a:r>
              <a:rPr lang="en-GB" sz="2800" dirty="0">
                <a:latin typeface="+mj-lt"/>
              </a:rPr>
              <a:t>soba</a:t>
            </a:r>
            <a:r>
              <a:rPr lang="el-GR" sz="2800" dirty="0">
                <a:latin typeface="+mj-lt"/>
              </a:rPr>
              <a:t>.</a:t>
            </a:r>
            <a:endParaRPr lang="en-GB" sz="2800" dirty="0">
              <a:latin typeface="+mj-lt"/>
            </a:endParaRPr>
          </a:p>
        </p:txBody>
      </p:sp>
    </p:spTree>
    <p:extLst>
      <p:ext uri="{BB962C8B-B14F-4D97-AF65-F5344CB8AC3E}">
        <p14:creationId xmlns:p14="http://schemas.microsoft.com/office/powerpoint/2010/main" val="40952703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FAFA042-1705-1B4D-948B-6B4DC6575A37}"/>
              </a:ext>
            </a:extLst>
          </p:cNvPr>
          <p:cNvSpPr>
            <a:spLocks noGrp="1"/>
          </p:cNvSpPr>
          <p:nvPr>
            <p:ph type="title"/>
          </p:nvPr>
        </p:nvSpPr>
        <p:spPr>
          <a:xfrm>
            <a:off x="7802520" y="1119117"/>
            <a:ext cx="3523938" cy="4701654"/>
          </a:xfrm>
        </p:spPr>
        <p:txBody>
          <a:bodyPr>
            <a:normAutofit/>
          </a:bodyPr>
          <a:lstStyle/>
          <a:p>
            <a:r>
              <a:rPr lang="en-US" dirty="0"/>
              <a:t>TEMPURA</a:t>
            </a:r>
            <a:endParaRPr lang="el-GR" dirty="0"/>
          </a:p>
        </p:txBody>
      </p:sp>
      <p:sp>
        <p:nvSpPr>
          <p:cNvPr id="3" name="Θέση περιεχομένου 2">
            <a:extLst>
              <a:ext uri="{FF2B5EF4-FFF2-40B4-BE49-F238E27FC236}">
                <a16:creationId xmlns:a16="http://schemas.microsoft.com/office/drawing/2014/main" id="{8E895784-BC68-B64B-BE14-2BE4BD91C81C}"/>
              </a:ext>
            </a:extLst>
          </p:cNvPr>
          <p:cNvSpPr>
            <a:spLocks noGrp="1"/>
          </p:cNvSpPr>
          <p:nvPr>
            <p:ph idx="1"/>
          </p:nvPr>
        </p:nvSpPr>
        <p:spPr>
          <a:xfrm>
            <a:off x="84082" y="283779"/>
            <a:ext cx="5896304" cy="6574221"/>
          </a:xfrm>
        </p:spPr>
        <p:txBody>
          <a:bodyPr>
            <a:noAutofit/>
          </a:bodyPr>
          <a:lstStyle/>
          <a:p>
            <a:r>
              <a:rPr lang="el-GR" sz="2800" dirty="0"/>
              <a:t>Η </a:t>
            </a:r>
            <a:r>
              <a:rPr lang="en-GB" sz="2800" dirty="0"/>
              <a:t>tempura </a:t>
            </a:r>
            <a:r>
              <a:rPr lang="el-GR" sz="2800" dirty="0"/>
              <a:t>έφτασε στην Ιαπωνία από τους Πορτογάλους τον 16ο αιώνα</a:t>
            </a:r>
            <a:r>
              <a:rPr lang="en-US" sz="2800" dirty="0"/>
              <a:t> </a:t>
            </a:r>
            <a:r>
              <a:rPr lang="el-GR" sz="2800" dirty="0"/>
              <a:t>.</a:t>
            </a:r>
            <a:r>
              <a:rPr lang="en-US" sz="2800" dirty="0"/>
              <a:t> </a:t>
            </a:r>
            <a:r>
              <a:rPr lang="el-GR" sz="2800" dirty="0"/>
              <a:t>Πρόκειται για ένα τηγανισμένου είδος φαγητού σε μεγάλη ποσότητα λαδιού και σε πολύ υψηλή θερμοκρασία, συνήθως με λαχανικά ή θαλασσινά. Ο χυλός της φτιάχνεται με μαλακό αλεύρι σίτου και νερό αλλά σε μερικές περιπτώσεις μπορούν να προστεθούν κι άλλα υλικά όπως λάδι ή μπαχαρικά.</a:t>
            </a:r>
          </a:p>
        </p:txBody>
      </p:sp>
      <p:sp>
        <p:nvSpPr>
          <p:cNvPr id="13"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8530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Εικόνα 4" descr="Εικόνα που περιέχει φαγητό, εσωτερικό, πιάτο, δίσκος&#10;&#10;Περιγραφή που δημιουργήθηκε αυτόματα">
            <a:extLst>
              <a:ext uri="{FF2B5EF4-FFF2-40B4-BE49-F238E27FC236}">
                <a16:creationId xmlns:a16="http://schemas.microsoft.com/office/drawing/2014/main" id="{F36B5800-E170-3B41-8429-6DBFF8555E77}"/>
              </a:ext>
            </a:extLst>
          </p:cNvPr>
          <p:cNvPicPr>
            <a:picLocks noChangeAspect="1"/>
          </p:cNvPicPr>
          <p:nvPr/>
        </p:nvPicPr>
        <p:blipFill>
          <a:blip r:embed="rId2"/>
          <a:stretch>
            <a:fillRect/>
          </a:stretch>
        </p:blipFill>
        <p:spPr>
          <a:xfrm>
            <a:off x="6705600" y="3365429"/>
            <a:ext cx="4519448" cy="3205656"/>
          </a:xfrm>
          <a:prstGeom prst="rect">
            <a:avLst/>
          </a:prstGeom>
        </p:spPr>
      </p:pic>
    </p:spTree>
    <p:extLst>
      <p:ext uri="{BB962C8B-B14F-4D97-AF65-F5344CB8AC3E}">
        <p14:creationId xmlns:p14="http://schemas.microsoft.com/office/powerpoint/2010/main" val="17509659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2A2912-3BF3-FC48-8B28-B7B808B8E555}"/>
              </a:ext>
            </a:extLst>
          </p:cNvPr>
          <p:cNvSpPr>
            <a:spLocks noGrp="1"/>
          </p:cNvSpPr>
          <p:nvPr>
            <p:ph type="title"/>
          </p:nvPr>
        </p:nvSpPr>
        <p:spPr>
          <a:xfrm>
            <a:off x="1390650" y="685800"/>
            <a:ext cx="9886950" cy="1485900"/>
          </a:xfrm>
        </p:spPr>
        <p:txBody>
          <a:bodyPr>
            <a:normAutofit/>
          </a:bodyPr>
          <a:lstStyle/>
          <a:p>
            <a:r>
              <a:rPr lang="en-US"/>
              <a:t>RAMEN</a:t>
            </a:r>
            <a:endParaRPr lang="el-GR"/>
          </a:p>
        </p:txBody>
      </p:sp>
      <p:pic>
        <p:nvPicPr>
          <p:cNvPr id="11" name="Εικόνα 10" descr="Εικόνα που περιέχει φαγητό, πιάτο, κοντέινερ, δίσκος&#10;&#10;Περιγραφή που δημιουργήθηκε αυτόματα">
            <a:extLst>
              <a:ext uri="{FF2B5EF4-FFF2-40B4-BE49-F238E27FC236}">
                <a16:creationId xmlns:a16="http://schemas.microsoft.com/office/drawing/2014/main" id="{11643901-7BE3-1140-843F-47C3F3C5CA91}"/>
              </a:ext>
            </a:extLst>
          </p:cNvPr>
          <p:cNvPicPr>
            <a:picLocks noChangeAspect="1"/>
          </p:cNvPicPr>
          <p:nvPr/>
        </p:nvPicPr>
        <p:blipFill rotWithShape="1">
          <a:blip r:embed="rId2"/>
          <a:srcRect l="26024" r="12140" b="1"/>
          <a:stretch/>
        </p:blipFill>
        <p:spPr>
          <a:xfrm>
            <a:off x="1390649" y="2401557"/>
            <a:ext cx="3211495" cy="3465844"/>
          </a:xfrm>
          <a:prstGeom prst="rect">
            <a:avLst/>
          </a:prstGeom>
        </p:spPr>
      </p:pic>
      <p:sp>
        <p:nvSpPr>
          <p:cNvPr id="3" name="Θέση περιεχομένου 2">
            <a:extLst>
              <a:ext uri="{FF2B5EF4-FFF2-40B4-BE49-F238E27FC236}">
                <a16:creationId xmlns:a16="http://schemas.microsoft.com/office/drawing/2014/main" id="{277CD725-3940-654E-AE4C-8EFDD780F7CA}"/>
              </a:ext>
            </a:extLst>
          </p:cNvPr>
          <p:cNvSpPr>
            <a:spLocks noGrp="1"/>
          </p:cNvSpPr>
          <p:nvPr>
            <p:ph idx="1"/>
          </p:nvPr>
        </p:nvSpPr>
        <p:spPr>
          <a:xfrm>
            <a:off x="5465379" y="1417583"/>
            <a:ext cx="6653049" cy="3710152"/>
          </a:xfrm>
        </p:spPr>
        <p:txBody>
          <a:bodyPr>
            <a:noAutofit/>
          </a:bodyPr>
          <a:lstStyle/>
          <a:p>
            <a:pPr marL="530352" lvl="1" indent="0">
              <a:buNone/>
            </a:pPr>
            <a:r>
              <a:rPr lang="en-GB" sz="2800" i="0" dirty="0"/>
              <a:t>H </a:t>
            </a:r>
            <a:r>
              <a:rPr lang="el-GR" sz="2800" i="0" dirty="0"/>
              <a:t>παραδοσιακή ιαπωνική σούπα με βάση το ζωμό κρέατος, σερβίρεται με </a:t>
            </a:r>
            <a:r>
              <a:rPr lang="en-US" sz="2800" i="0" dirty="0"/>
              <a:t>noodles</a:t>
            </a:r>
            <a:r>
              <a:rPr lang="el-GR" sz="2800" i="0" dirty="0"/>
              <a:t> και περιλαμβάνει διάφορες γαρνιτούρες όπως αυγά, λαχανικά</a:t>
            </a:r>
            <a:r>
              <a:rPr lang="en-US" sz="2800" i="0" dirty="0"/>
              <a:t> </a:t>
            </a:r>
            <a:r>
              <a:rPr lang="el-GR" sz="2800" i="0" dirty="0"/>
              <a:t>και κρέας. Συναντάται σε διάφορες εκδοχές και παραλλαγές, αναλόγως από πιο μέρος της Ιαπωνίας προέρχεται η συνταγή.</a:t>
            </a:r>
            <a:r>
              <a:rPr lang="en-GB" sz="2800" i="0" dirty="0"/>
              <a:t>To </a:t>
            </a:r>
            <a:r>
              <a:rPr lang="el-GR" sz="2800" i="0" dirty="0"/>
              <a:t>πιο φημισμένο για τα </a:t>
            </a:r>
            <a:r>
              <a:rPr lang="en-GB" sz="2800" i="0" dirty="0"/>
              <a:t>ramen </a:t>
            </a:r>
            <a:r>
              <a:rPr lang="el-GR" sz="2800" i="0" dirty="0"/>
              <a:t>του μέρος της Ιαπωνίας είναι το </a:t>
            </a:r>
            <a:r>
              <a:rPr lang="en-GB" sz="2800" i="0" dirty="0"/>
              <a:t>Sapporo.</a:t>
            </a:r>
          </a:p>
        </p:txBody>
      </p:sp>
    </p:spTree>
    <p:extLst>
      <p:ext uri="{BB962C8B-B14F-4D97-AF65-F5344CB8AC3E}">
        <p14:creationId xmlns:p14="http://schemas.microsoft.com/office/powerpoint/2010/main" val="325121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44DA2-2829-7B45-BB3D-A711D0400D11}"/>
              </a:ext>
            </a:extLst>
          </p:cNvPr>
          <p:cNvSpPr>
            <a:spLocks noGrp="1"/>
          </p:cNvSpPr>
          <p:nvPr>
            <p:ph type="title"/>
          </p:nvPr>
        </p:nvSpPr>
        <p:spPr>
          <a:xfrm>
            <a:off x="1023562" y="316624"/>
            <a:ext cx="10493524" cy="997169"/>
          </a:xfrm>
        </p:spPr>
        <p:txBody>
          <a:bodyPr>
            <a:normAutofit/>
          </a:bodyPr>
          <a:lstStyle/>
          <a:p>
            <a:r>
              <a:rPr lang="en-US" dirty="0"/>
              <a:t>TONKATSU</a:t>
            </a:r>
            <a:endParaRPr lang="el-GR" dirty="0"/>
          </a:p>
        </p:txBody>
      </p:sp>
      <p:sp>
        <p:nvSpPr>
          <p:cNvPr id="13"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a:extLst>
              <a:ext uri="{FF2B5EF4-FFF2-40B4-BE49-F238E27FC236}">
                <a16:creationId xmlns:a16="http://schemas.microsoft.com/office/drawing/2014/main" id="{C901C73C-B398-474B-B298-4E77475F0E66}"/>
              </a:ext>
            </a:extLst>
          </p:cNvPr>
          <p:cNvSpPr>
            <a:spLocks noGrp="1"/>
          </p:cNvSpPr>
          <p:nvPr>
            <p:ph idx="1"/>
          </p:nvPr>
        </p:nvSpPr>
        <p:spPr>
          <a:xfrm>
            <a:off x="865907" y="1313793"/>
            <a:ext cx="4946314" cy="5429250"/>
          </a:xfrm>
        </p:spPr>
        <p:txBody>
          <a:bodyPr>
            <a:noAutofit/>
          </a:bodyPr>
          <a:lstStyle/>
          <a:p>
            <a:r>
              <a:rPr lang="en-US" sz="2400" b="1" dirty="0"/>
              <a:t>T</a:t>
            </a:r>
            <a:r>
              <a:rPr lang="el-GR" sz="2400" b="1" dirty="0"/>
              <a:t>ο </a:t>
            </a:r>
            <a:r>
              <a:rPr lang="en-US" sz="2400" b="1" dirty="0"/>
              <a:t>tonkatsu</a:t>
            </a:r>
            <a:r>
              <a:rPr lang="el-GR" sz="2400" b="1" dirty="0"/>
              <a:t> είναι μια χοιρινή κοτολέτα βυθισμένη σε αλεύρι, αυγό και τρίμματα ψωμιού, τηγανισμένη μέχρι να γίνει όσο τραγανή επιθυμείτε. Το </a:t>
            </a:r>
            <a:r>
              <a:rPr lang="en-US" sz="2400" b="1" dirty="0"/>
              <a:t>tonkatsu</a:t>
            </a:r>
            <a:r>
              <a:rPr lang="el-GR" sz="2400" b="1" dirty="0"/>
              <a:t> σερβίρεται με διάφορα συνοδευτικά, ενώ μπορείτε να το παραγγείλετε σβησμένο με κάρυ ή απλά φρέσκο από τη φριτέζα. Οι περισσότερες μερίδες </a:t>
            </a:r>
            <a:r>
              <a:rPr lang="en-US" sz="2400" b="1" dirty="0"/>
              <a:t>tonkatsu</a:t>
            </a:r>
            <a:r>
              <a:rPr lang="el-GR" sz="2400" b="1" dirty="0"/>
              <a:t> σερβίρονται με σπιτική σάλτσα </a:t>
            </a:r>
            <a:r>
              <a:rPr lang="en-US" sz="2400" b="1" dirty="0"/>
              <a:t>tonkatsu</a:t>
            </a:r>
            <a:r>
              <a:rPr lang="el-GR" sz="2400" b="1" dirty="0"/>
              <a:t>, τεμαχισμένο λάχανο και ιαπωνικό ρύζι.</a:t>
            </a:r>
            <a:endParaRPr lang="el-GR" sz="2400" dirty="0"/>
          </a:p>
        </p:txBody>
      </p:sp>
      <p:pic>
        <p:nvPicPr>
          <p:cNvPr id="5" name="Εικόνα 4" descr="Εικόνα που περιέχει φαγητό, γεύμα, σνακ, τεμαχισμένος&#10;&#10;Περιγραφή που δημιουργήθηκε αυτόματα">
            <a:extLst>
              <a:ext uri="{FF2B5EF4-FFF2-40B4-BE49-F238E27FC236}">
                <a16:creationId xmlns:a16="http://schemas.microsoft.com/office/drawing/2014/main" id="{9499A061-681D-D640-BC34-1D0ADE5E041D}"/>
              </a:ext>
            </a:extLst>
          </p:cNvPr>
          <p:cNvPicPr>
            <a:picLocks noChangeAspect="1"/>
          </p:cNvPicPr>
          <p:nvPr/>
        </p:nvPicPr>
        <p:blipFill rotWithShape="1">
          <a:blip r:embed="rId2"/>
          <a:srcRect l="22323" r="15842" b="1"/>
          <a:stretch/>
        </p:blipFill>
        <p:spPr>
          <a:xfrm>
            <a:off x="7323465" y="2350235"/>
            <a:ext cx="3281797" cy="3542618"/>
          </a:xfrm>
          <a:prstGeom prst="rect">
            <a:avLst/>
          </a:prstGeom>
        </p:spPr>
      </p:pic>
    </p:spTree>
    <p:extLst>
      <p:ext uri="{BB962C8B-B14F-4D97-AF65-F5344CB8AC3E}">
        <p14:creationId xmlns:p14="http://schemas.microsoft.com/office/powerpoint/2010/main" val="161673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1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7A03E39-5289-FA4F-92E7-EB68783C9549}"/>
              </a:ext>
            </a:extLst>
          </p:cNvPr>
          <p:cNvSpPr>
            <a:spLocks noGrp="1"/>
          </p:cNvSpPr>
          <p:nvPr>
            <p:ph type="title"/>
          </p:nvPr>
        </p:nvSpPr>
        <p:spPr>
          <a:xfrm>
            <a:off x="784743" y="685800"/>
            <a:ext cx="5958837" cy="1485900"/>
          </a:xfrm>
        </p:spPr>
        <p:txBody>
          <a:bodyPr>
            <a:normAutofit/>
          </a:bodyPr>
          <a:lstStyle/>
          <a:p>
            <a:r>
              <a:rPr lang="en-US"/>
              <a:t>SUSHI</a:t>
            </a:r>
            <a:endParaRPr lang="el-GR" dirty="0"/>
          </a:p>
        </p:txBody>
      </p:sp>
      <p:sp>
        <p:nvSpPr>
          <p:cNvPr id="3" name="Θέση περιεχομένου 2">
            <a:extLst>
              <a:ext uri="{FF2B5EF4-FFF2-40B4-BE49-F238E27FC236}">
                <a16:creationId xmlns:a16="http://schemas.microsoft.com/office/drawing/2014/main" id="{C3163270-A9A4-6541-8044-4ED4F40869C1}"/>
              </a:ext>
            </a:extLst>
          </p:cNvPr>
          <p:cNvSpPr>
            <a:spLocks noGrp="1"/>
          </p:cNvSpPr>
          <p:nvPr>
            <p:ph idx="1"/>
          </p:nvPr>
        </p:nvSpPr>
        <p:spPr>
          <a:xfrm>
            <a:off x="426934" y="1704184"/>
            <a:ext cx="5958837" cy="3448878"/>
          </a:xfrm>
        </p:spPr>
        <p:txBody>
          <a:bodyPr>
            <a:noAutofit/>
          </a:bodyPr>
          <a:lstStyle/>
          <a:p>
            <a:r>
              <a:rPr lang="el-GR" sz="2800" dirty="0"/>
              <a:t>Το </a:t>
            </a:r>
            <a:r>
              <a:rPr lang="en-US" sz="2800" b="1" dirty="0"/>
              <a:t>sushi</a:t>
            </a:r>
            <a:r>
              <a:rPr lang="el-GR" sz="2800" dirty="0"/>
              <a:t> είναι παραδοσιακό φαγητό και έχει ως βάση το ξιδάτο ρύζι, το οποίο συνδυάζεται με άλλα υλικά, που αποκαλούνται νέτα. Το κρέας χωρίς το ρύζι λέγεται σασίμι. Το σασίμι είναι κυρίως από κρέας τόνου και σολομού. Το </a:t>
            </a:r>
            <a:r>
              <a:rPr lang="en-US" sz="2800" dirty="0"/>
              <a:t>sushi </a:t>
            </a:r>
            <a:r>
              <a:rPr lang="el-GR" sz="2800" dirty="0"/>
              <a:t>σερβίρεται σχεδόν πάντα με σάλτσα σόγιας, γουασάμπι και τζίντζερ.</a:t>
            </a:r>
          </a:p>
        </p:txBody>
      </p:sp>
      <p:sp>
        <p:nvSpPr>
          <p:cNvPr id="21" name="Rectangle 2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Εικόνα 6" descr="Εικόνα που περιέχει πιάτο, φαγητό, σούσι, ξύλινος&#10;&#10;Περιγραφή που δημιουργήθηκε αυτόματα">
            <a:extLst>
              <a:ext uri="{FF2B5EF4-FFF2-40B4-BE49-F238E27FC236}">
                <a16:creationId xmlns:a16="http://schemas.microsoft.com/office/drawing/2014/main" id="{E933C021-61B8-E340-AF95-C813D1B71869}"/>
              </a:ext>
            </a:extLst>
          </p:cNvPr>
          <p:cNvPicPr>
            <a:picLocks noChangeAspect="1"/>
          </p:cNvPicPr>
          <p:nvPr/>
        </p:nvPicPr>
        <p:blipFill rotWithShape="1">
          <a:blip r:embed="rId2"/>
          <a:srcRect b="6250"/>
          <a:stretch/>
        </p:blipFill>
        <p:spPr>
          <a:xfrm>
            <a:off x="7708491" y="288235"/>
            <a:ext cx="4240695" cy="2385391"/>
          </a:xfrm>
          <a:prstGeom prst="rect">
            <a:avLst/>
          </a:prstGeom>
        </p:spPr>
      </p:pic>
      <p:pic>
        <p:nvPicPr>
          <p:cNvPr id="9" name="Εικόνα 8" descr="Εικόνα που περιέχει φαγητό, πιάτο, σούσι&#10;&#10;Περιγραφή που δημιουργήθηκε αυτόματα">
            <a:extLst>
              <a:ext uri="{FF2B5EF4-FFF2-40B4-BE49-F238E27FC236}">
                <a16:creationId xmlns:a16="http://schemas.microsoft.com/office/drawing/2014/main" id="{59120525-90CD-AE4B-A677-93AC4F877ED0}"/>
              </a:ext>
            </a:extLst>
          </p:cNvPr>
          <p:cNvPicPr>
            <a:picLocks noChangeAspect="1"/>
          </p:cNvPicPr>
          <p:nvPr/>
        </p:nvPicPr>
        <p:blipFill>
          <a:blip r:embed="rId3"/>
          <a:stretch>
            <a:fillRect/>
          </a:stretch>
        </p:blipFill>
        <p:spPr>
          <a:xfrm flipH="1">
            <a:off x="7817821" y="3914913"/>
            <a:ext cx="4131365" cy="2754243"/>
          </a:xfrm>
          <a:prstGeom prst="rect">
            <a:avLst/>
          </a:prstGeom>
        </p:spPr>
      </p:pic>
    </p:spTree>
    <p:extLst>
      <p:ext uri="{BB962C8B-B14F-4D97-AF65-F5344CB8AC3E}">
        <p14:creationId xmlns:p14="http://schemas.microsoft.com/office/powerpoint/2010/main" val="3757780692"/>
      </p:ext>
    </p:extLst>
  </p:cSld>
  <p:clrMapOvr>
    <a:masterClrMapping/>
  </p:clrMapOvr>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{D84783E5-2EC3-374A-BA82-9138E2FFE2C9}tf10001072</Template>
  <TotalTime>7285</TotalTime>
  <Words>358</Words>
  <Application>Microsoft Macintosh PowerPoint</Application>
  <PresentationFormat>Ευρεία οθόνη</PresentationFormat>
  <Paragraphs>15</Paragraphs>
  <Slides>7</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7</vt:i4>
      </vt:variant>
    </vt:vector>
  </HeadingPairs>
  <TitlesOfParts>
    <vt:vector size="9" baseType="lpstr">
      <vt:lpstr>Franklin Gothic Book</vt:lpstr>
      <vt:lpstr>Περικοπή</vt:lpstr>
      <vt:lpstr>ΔΙΑΣΗΜΑ ΦΑΓΗΤΑ ΤΗΣ ΙΑΠΩΝΙΑΣ</vt:lpstr>
      <vt:lpstr>ΓΕΩΓΡΑΦΙΚΕΣ ΠΛΗΡΟΦΟΡΙΕΣ</vt:lpstr>
      <vt:lpstr>ΙΑΠΩΝΙΚΗ ΚΟΥΖΙΝΑ</vt:lpstr>
      <vt:lpstr>TEMPURA</vt:lpstr>
      <vt:lpstr>RAMEN</vt:lpstr>
      <vt:lpstr>TONKATSU</vt:lpstr>
      <vt:lpstr>SUSHI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ΙΑΠΩΝΙΑ</dc:title>
  <dc:creator>aggeliki egglezaki</dc:creator>
  <cp:lastModifiedBy>aggeliki egglezaki</cp:lastModifiedBy>
  <cp:revision>2</cp:revision>
  <dcterms:created xsi:type="dcterms:W3CDTF">2021-11-12T17:32:35Z</dcterms:created>
  <dcterms:modified xsi:type="dcterms:W3CDTF">2021-11-21T10:54:20Z</dcterms:modified>
</cp:coreProperties>
</file>