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70" r:id="rId5"/>
    <p:sldId id="276" r:id="rId6"/>
    <p:sldId id="277" r:id="rId7"/>
    <p:sldId id="278" r:id="rId8"/>
    <p:sldId id="258" r:id="rId9"/>
    <p:sldId id="259" r:id="rId10"/>
    <p:sldId id="265" r:id="rId11"/>
    <p:sldId id="266" r:id="rId12"/>
    <p:sldId id="271" r:id="rId13"/>
    <p:sldId id="272" r:id="rId14"/>
    <p:sldId id="273" r:id="rId15"/>
    <p:sldId id="274" r:id="rId16"/>
    <p:sldId id="260" r:id="rId17"/>
    <p:sldId id="261"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16" d="100"/>
          <a:sy n="116" d="100"/>
        </p:scale>
        <p:origin x="-390" y="8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ngall.com/think-png/download/66114"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4F03D7-7870-E8DE-E44C-1E1432AF3E8E}"/>
              </a:ext>
            </a:extLst>
          </p:cNvPr>
          <p:cNvSpPr>
            <a:spLocks noGrp="1"/>
          </p:cNvSpPr>
          <p:nvPr>
            <p:ph type="ctrTitle"/>
          </p:nvPr>
        </p:nvSpPr>
        <p:spPr>
          <a:xfrm>
            <a:off x="2688165" y="1524902"/>
            <a:ext cx="6815669" cy="1515533"/>
          </a:xfrm>
        </p:spPr>
        <p:txBody>
          <a:bodyPr/>
          <a:lstStyle/>
          <a:p>
            <a:r>
              <a:rPr lang="el-GR" sz="3200" b="1" dirty="0"/>
              <a:t>Τίτλος </a:t>
            </a:r>
            <a:r>
              <a:rPr lang="en-US" sz="3200" b="1" dirty="0"/>
              <a:t>: </a:t>
            </a:r>
            <a:r>
              <a:rPr lang="el-GR" sz="3200" b="1" dirty="0"/>
              <a:t>Διαχείριση του απογευματινού χρόνου με το παιδί μου</a:t>
            </a:r>
          </a:p>
        </p:txBody>
      </p:sp>
      <p:sp>
        <p:nvSpPr>
          <p:cNvPr id="3" name="Υπότιτλος 2">
            <a:extLst>
              <a:ext uri="{FF2B5EF4-FFF2-40B4-BE49-F238E27FC236}">
                <a16:creationId xmlns:a16="http://schemas.microsoft.com/office/drawing/2014/main" xmlns="" id="{8A712C16-F870-D6C9-8266-18DD76F1A4E7}"/>
              </a:ext>
            </a:extLst>
          </p:cNvPr>
          <p:cNvSpPr>
            <a:spLocks noGrp="1"/>
          </p:cNvSpPr>
          <p:nvPr>
            <p:ph type="subTitle" idx="1"/>
          </p:nvPr>
        </p:nvSpPr>
        <p:spPr>
          <a:xfrm>
            <a:off x="2688165" y="3782291"/>
            <a:ext cx="6815669" cy="1350818"/>
          </a:xfrm>
        </p:spPr>
        <p:txBody>
          <a:bodyPr>
            <a:noAutofit/>
          </a:bodyPr>
          <a:lstStyle/>
          <a:p>
            <a:r>
              <a:rPr lang="el-GR" sz="2000" b="1" dirty="0"/>
              <a:t>Σχολείο </a:t>
            </a:r>
            <a:r>
              <a:rPr lang="en-US" sz="2000" b="1" dirty="0"/>
              <a:t>: 4o </a:t>
            </a:r>
            <a:r>
              <a:rPr lang="el-GR" sz="2000" b="1" dirty="0"/>
              <a:t>Δημοτικό Σχολείο </a:t>
            </a:r>
            <a:r>
              <a:rPr lang="el-GR" sz="2000" b="1" dirty="0" err="1"/>
              <a:t>Μουδανίων</a:t>
            </a:r>
            <a:endParaRPr lang="el-GR" sz="2000" b="1" dirty="0"/>
          </a:p>
          <a:p>
            <a:r>
              <a:rPr lang="el-GR" sz="2000" b="1" dirty="0"/>
              <a:t>Ομιλήτριες</a:t>
            </a:r>
            <a:r>
              <a:rPr lang="en-US" sz="2000" b="1" dirty="0"/>
              <a:t>: </a:t>
            </a:r>
            <a:r>
              <a:rPr lang="el-GR" sz="2000" b="1" dirty="0"/>
              <a:t>Μαρία Γεωργιάδου – Κοινωνική λειτουργός</a:t>
            </a:r>
          </a:p>
          <a:p>
            <a:r>
              <a:rPr lang="el-GR" sz="2000" b="1" dirty="0"/>
              <a:t>Κλεοπάτρα</a:t>
            </a:r>
            <a:r>
              <a:rPr lang="en-US" sz="2000" b="1" dirty="0"/>
              <a:t> </a:t>
            </a:r>
            <a:r>
              <a:rPr lang="el-GR" sz="2000" b="1" dirty="0"/>
              <a:t>Χατζοπούλου </a:t>
            </a:r>
            <a:r>
              <a:rPr lang="el-GR" sz="2000" b="1" dirty="0" smtClean="0"/>
              <a:t>– Ψυχολόγος</a:t>
            </a:r>
          </a:p>
          <a:p>
            <a:r>
              <a:rPr lang="el-GR" sz="2000" b="1" dirty="0" smtClean="0"/>
              <a:t>      </a:t>
            </a:r>
            <a:endParaRPr lang="el-GR" sz="2000" b="1" dirty="0"/>
          </a:p>
        </p:txBody>
      </p:sp>
    </p:spTree>
    <p:extLst>
      <p:ext uri="{BB962C8B-B14F-4D97-AF65-F5344CB8AC3E}">
        <p14:creationId xmlns:p14="http://schemas.microsoft.com/office/powerpoint/2010/main" xmlns="" val="86163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541C373-56E7-7BED-1B5B-2DD631A140AA}"/>
              </a:ext>
            </a:extLst>
          </p:cNvPr>
          <p:cNvSpPr>
            <a:spLocks noGrp="1"/>
          </p:cNvSpPr>
          <p:nvPr>
            <p:ph type="title"/>
          </p:nvPr>
        </p:nvSpPr>
        <p:spPr>
          <a:xfrm>
            <a:off x="1298452" y="476105"/>
            <a:ext cx="9601196" cy="1849845"/>
          </a:xfrm>
        </p:spPr>
        <p:txBody>
          <a:bodyPr/>
          <a:lstStyle/>
          <a:p>
            <a:r>
              <a:rPr lang="el-GR" dirty="0"/>
              <a:t>Πρακτικές διαχείρισης χρόνου (1)</a:t>
            </a:r>
          </a:p>
        </p:txBody>
      </p:sp>
      <p:sp>
        <p:nvSpPr>
          <p:cNvPr id="3" name="Θέση περιεχομένου 2">
            <a:extLst>
              <a:ext uri="{FF2B5EF4-FFF2-40B4-BE49-F238E27FC236}">
                <a16:creationId xmlns:a16="http://schemas.microsoft.com/office/drawing/2014/main" xmlns="" id="{F35CFE2F-757F-0573-3FD1-5171444A6866}"/>
              </a:ext>
            </a:extLst>
          </p:cNvPr>
          <p:cNvSpPr>
            <a:spLocks noGrp="1"/>
          </p:cNvSpPr>
          <p:nvPr>
            <p:ph sz="half" idx="1"/>
          </p:nvPr>
        </p:nvSpPr>
        <p:spPr>
          <a:xfrm>
            <a:off x="1292354" y="2791140"/>
            <a:ext cx="4718304" cy="3310128"/>
          </a:xfrm>
        </p:spPr>
        <p:txBody>
          <a:bodyPr>
            <a:normAutofit lnSpcReduction="10000"/>
          </a:bodyPr>
          <a:lstStyle/>
          <a:p>
            <a:r>
              <a:rPr lang="el-GR" dirty="0"/>
              <a:t>Για τα μεγαλύτερα παιδιά (7 έως 12 ετών) το κλειδί της διαχείρισης του χρόνου και προπαντός της </a:t>
            </a:r>
            <a:r>
              <a:rPr lang="el-GR" dirty="0" err="1"/>
              <a:t>αυτο</a:t>
            </a:r>
            <a:r>
              <a:rPr lang="el-GR" dirty="0"/>
              <a:t>-οργάνωσης είναι να έχουν στο δωμάτιο/γραφειάκι τους το </a:t>
            </a:r>
            <a:r>
              <a:rPr lang="el-GR" b="1" dirty="0"/>
              <a:t>εβδομαδιαίο πρόγραμμα </a:t>
            </a:r>
            <a:r>
              <a:rPr lang="el-GR" dirty="0"/>
              <a:t>του σχολείου και των εξωσχολικών δραστηριοτήτων και ένα </a:t>
            </a:r>
            <a:r>
              <a:rPr lang="el-GR" dirty="0" err="1"/>
              <a:t>ρολόϊ</a:t>
            </a:r>
            <a:r>
              <a:rPr lang="el-GR" dirty="0"/>
              <a:t>.</a:t>
            </a:r>
          </a:p>
        </p:txBody>
      </p:sp>
      <p:sp>
        <p:nvSpPr>
          <p:cNvPr id="4" name="Θέση περιεχομένου 3">
            <a:extLst>
              <a:ext uri="{FF2B5EF4-FFF2-40B4-BE49-F238E27FC236}">
                <a16:creationId xmlns:a16="http://schemas.microsoft.com/office/drawing/2014/main" xmlns="" id="{33524343-B9C8-AE1A-8795-2FA7E7BCA0CB}"/>
              </a:ext>
            </a:extLst>
          </p:cNvPr>
          <p:cNvSpPr>
            <a:spLocks noGrp="1"/>
          </p:cNvSpPr>
          <p:nvPr>
            <p:ph sz="half" idx="2"/>
          </p:nvPr>
        </p:nvSpPr>
        <p:spPr>
          <a:xfrm>
            <a:off x="6181343" y="2494625"/>
            <a:ext cx="5253095" cy="3755255"/>
          </a:xfrm>
        </p:spPr>
        <p:txBody>
          <a:bodyPr>
            <a:normAutofit lnSpcReduction="10000"/>
          </a:bodyPr>
          <a:lstStyle/>
          <a:p>
            <a:pPr marL="457200" indent="-457200" algn="just">
              <a:buAutoNum type="arabicPeriod"/>
            </a:pPr>
            <a:r>
              <a:rPr lang="el-GR" sz="1800" b="1" dirty="0"/>
              <a:t>Παρακολούθηση υποχρεώσεων</a:t>
            </a:r>
          </a:p>
          <a:p>
            <a:pPr algn="just">
              <a:buFontTx/>
              <a:buChar char="-"/>
            </a:pPr>
            <a:r>
              <a:rPr lang="el-GR" sz="1800" dirty="0"/>
              <a:t>Στόχος είναι να </a:t>
            </a:r>
            <a:r>
              <a:rPr lang="el-GR" sz="1800" b="1" dirty="0"/>
              <a:t>παρακολουθούν τις υποχρεώσεις τους σε καθημερινή βάση</a:t>
            </a:r>
            <a:r>
              <a:rPr lang="el-GR" sz="1800" dirty="0"/>
              <a:t> (δηλαδή να ξέρουν τι μέρα είναι, τι έχουν να κάνουν και πότε).  </a:t>
            </a:r>
          </a:p>
          <a:p>
            <a:pPr algn="just">
              <a:buFontTx/>
              <a:buChar char="-"/>
            </a:pPr>
            <a:r>
              <a:rPr lang="el-GR" sz="1800" b="1" dirty="0"/>
              <a:t>Αντικαταστήστε τις «εντολές» προς το παιδί με «ερωτήσεις»: </a:t>
            </a:r>
            <a:r>
              <a:rPr lang="el-GR" sz="1800" dirty="0"/>
              <a:t>Π.χ. «Σήμερα είναι Δευτέρα… σωστά; Έχεις σήμερα κάτι άλλο να κάνεις εκτός από το σχολείο;»</a:t>
            </a:r>
          </a:p>
          <a:p>
            <a:pPr algn="just">
              <a:buFontTx/>
              <a:buChar char="-"/>
            </a:pPr>
            <a:r>
              <a:rPr lang="el-GR" sz="1800" dirty="0"/>
              <a:t>Παραχωρήστε στο παιδί την ευθύνη για τον </a:t>
            </a:r>
            <a:r>
              <a:rPr lang="el-GR" sz="1800" b="1" dirty="0"/>
              <a:t>προγραμματισμό της προετοιμασίας τους για το σχολείο. </a:t>
            </a:r>
            <a:r>
              <a:rPr lang="el-GR" sz="1800" dirty="0"/>
              <a:t>Το σημαντικό δηλαδή είναι να μην ξεκινά τη μελέτη του χωρίς να έχει υπόψη του τι ώρα είναι και χωρίς να έχει αίσθηση του  διαθέσιμου χρόνου. </a:t>
            </a:r>
          </a:p>
        </p:txBody>
      </p:sp>
    </p:spTree>
    <p:extLst>
      <p:ext uri="{BB962C8B-B14F-4D97-AF65-F5344CB8AC3E}">
        <p14:creationId xmlns:p14="http://schemas.microsoft.com/office/powerpoint/2010/main" xmlns="" val="1819518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1ABA44-4CC4-C60A-B5C6-C3E7C32B0746}"/>
              </a:ext>
            </a:extLst>
          </p:cNvPr>
          <p:cNvSpPr>
            <a:spLocks noGrp="1"/>
          </p:cNvSpPr>
          <p:nvPr>
            <p:ph type="title"/>
          </p:nvPr>
        </p:nvSpPr>
        <p:spPr>
          <a:xfrm>
            <a:off x="1295402" y="721218"/>
            <a:ext cx="9601196" cy="1564782"/>
          </a:xfrm>
        </p:spPr>
        <p:txBody>
          <a:bodyPr/>
          <a:lstStyle/>
          <a:p>
            <a:r>
              <a:rPr lang="el-GR" dirty="0"/>
              <a:t>Πρακτικές διαχείρισης χρόνου (2)</a:t>
            </a:r>
          </a:p>
        </p:txBody>
      </p:sp>
      <p:sp>
        <p:nvSpPr>
          <p:cNvPr id="3" name="Θέση περιεχομένου 2">
            <a:extLst>
              <a:ext uri="{FF2B5EF4-FFF2-40B4-BE49-F238E27FC236}">
                <a16:creationId xmlns:a16="http://schemas.microsoft.com/office/drawing/2014/main" xmlns="" id="{2B35A4CD-C1C9-CA3E-CDFD-3EA9529C67E8}"/>
              </a:ext>
            </a:extLst>
          </p:cNvPr>
          <p:cNvSpPr>
            <a:spLocks noGrp="1"/>
          </p:cNvSpPr>
          <p:nvPr>
            <p:ph sz="half" idx="1"/>
          </p:nvPr>
        </p:nvSpPr>
        <p:spPr>
          <a:xfrm>
            <a:off x="1004552" y="2560320"/>
            <a:ext cx="5164428" cy="3621538"/>
          </a:xfrm>
        </p:spPr>
        <p:txBody>
          <a:bodyPr>
            <a:normAutofit/>
          </a:bodyPr>
          <a:lstStyle/>
          <a:p>
            <a:pPr marL="457200" indent="-457200" algn="just">
              <a:buAutoNum type="arabicPeriod" startAt="2"/>
            </a:pPr>
            <a:r>
              <a:rPr lang="el-GR" sz="1800" b="1" dirty="0">
                <a:latin typeface="+mj-lt"/>
              </a:rPr>
              <a:t>Λίστα υποχρεώσεων</a:t>
            </a:r>
          </a:p>
          <a:p>
            <a:pPr algn="just">
              <a:buFontTx/>
              <a:buChar char="-"/>
            </a:pPr>
            <a:r>
              <a:rPr lang="el-GR" sz="1800" dirty="0">
                <a:latin typeface="+mj-lt"/>
              </a:rPr>
              <a:t>Η ορθή διαχείριση του χρόνου συνδέεται άμεσα με το να μπορεί κανείς να </a:t>
            </a:r>
            <a:r>
              <a:rPr lang="el-GR" sz="1800" b="1" dirty="0">
                <a:latin typeface="+mj-lt"/>
              </a:rPr>
              <a:t>ιεραρχεί </a:t>
            </a:r>
            <a:r>
              <a:rPr lang="el-GR" sz="1800" dirty="0">
                <a:latin typeface="+mj-lt"/>
              </a:rPr>
              <a:t>αυτά που έχει να κάνει και να βάζει </a:t>
            </a:r>
            <a:r>
              <a:rPr lang="el-GR" sz="1800" b="1" dirty="0">
                <a:latin typeface="+mj-lt"/>
              </a:rPr>
              <a:t>προτεραιότητες.</a:t>
            </a:r>
          </a:p>
          <a:p>
            <a:pPr algn="just">
              <a:buFontTx/>
              <a:buChar char="-"/>
            </a:pPr>
            <a:r>
              <a:rPr lang="el-GR" sz="1800" dirty="0">
                <a:latin typeface="+mj-lt"/>
              </a:rPr>
              <a:t>Ενθαρρύνετε το παιδί να σημειώνει και να κάνει </a:t>
            </a:r>
            <a:r>
              <a:rPr lang="el-GR" sz="1800" b="1" dirty="0">
                <a:latin typeface="+mj-lt"/>
              </a:rPr>
              <a:t>λίστα </a:t>
            </a:r>
            <a:r>
              <a:rPr lang="el-GR" sz="1800" dirty="0">
                <a:latin typeface="+mj-lt"/>
              </a:rPr>
              <a:t>με αυτά που πρέπει να κάνει (π.χ. τι έχει να κάνει μέσα στο Σαββατοκύριακο, τι πρέπει να πάρει μαζί του για μια εκδρομή, τι πρέπει να κάνει για να προετοιμάσει το πάρτι του). </a:t>
            </a:r>
          </a:p>
        </p:txBody>
      </p:sp>
      <p:sp>
        <p:nvSpPr>
          <p:cNvPr id="4" name="Θέση περιεχομένου 3">
            <a:extLst>
              <a:ext uri="{FF2B5EF4-FFF2-40B4-BE49-F238E27FC236}">
                <a16:creationId xmlns:a16="http://schemas.microsoft.com/office/drawing/2014/main" xmlns="" id="{910338A7-237B-275E-02AE-5DB7DFE83111}"/>
              </a:ext>
            </a:extLst>
          </p:cNvPr>
          <p:cNvSpPr>
            <a:spLocks noGrp="1"/>
          </p:cNvSpPr>
          <p:nvPr>
            <p:ph sz="half" idx="2"/>
          </p:nvPr>
        </p:nvSpPr>
        <p:spPr>
          <a:xfrm>
            <a:off x="6259132" y="2560318"/>
            <a:ext cx="5215944" cy="3621539"/>
          </a:xfrm>
        </p:spPr>
        <p:txBody>
          <a:bodyPr>
            <a:normAutofit/>
          </a:bodyPr>
          <a:lstStyle/>
          <a:p>
            <a:pPr marL="0" indent="0" algn="just">
              <a:buNone/>
            </a:pPr>
            <a:r>
              <a:rPr lang="el-GR" sz="1800" b="1" dirty="0"/>
              <a:t>3</a:t>
            </a:r>
            <a:r>
              <a:rPr lang="el-GR" sz="1800" b="1" dirty="0">
                <a:latin typeface="+mj-lt"/>
              </a:rPr>
              <a:t>. Χρονοπρογραμματισμός εργασιών</a:t>
            </a:r>
          </a:p>
          <a:p>
            <a:pPr algn="just">
              <a:buFontTx/>
              <a:buChar char="-"/>
            </a:pPr>
            <a:r>
              <a:rPr lang="el-GR" sz="1800" dirty="0">
                <a:latin typeface="+mj-lt"/>
              </a:rPr>
              <a:t>Τα περισσότερα παιδιά αναλαμβάνουν πλήθος εξωσχολικών δραστηριοτήτων με αποτέλεσμα μετά το σχολείο να ‘τρέχουν’ κυριολεκτικά από δραστηριότητα σε δραστηριότητα. </a:t>
            </a:r>
          </a:p>
          <a:p>
            <a:pPr algn="just">
              <a:buFontTx/>
              <a:buChar char="-"/>
            </a:pPr>
            <a:r>
              <a:rPr lang="el-GR" sz="1800" b="1" dirty="0">
                <a:latin typeface="+mj-lt"/>
              </a:rPr>
              <a:t>Συζητείστε</a:t>
            </a:r>
            <a:r>
              <a:rPr lang="el-GR" sz="1800" dirty="0">
                <a:latin typeface="+mj-lt"/>
              </a:rPr>
              <a:t> με το παιδί και δώστε του το περιθώριο να εκτιμήσει μόνο του τα χρονικά περιθώρια και την αντοχή που έχει ώστε να αποφασίσει πώς θα αξιοποιήσει τον ελεύθερο χρόνο του </a:t>
            </a:r>
            <a:r>
              <a:rPr lang="el-GR" sz="1800" b="1" dirty="0">
                <a:latin typeface="+mj-lt"/>
              </a:rPr>
              <a:t>δημιουργικά</a:t>
            </a:r>
            <a:r>
              <a:rPr lang="el-GR" sz="1800" dirty="0">
                <a:latin typeface="+mj-lt"/>
              </a:rPr>
              <a:t> μεν, αλλά χωρίς να εξοντώνεται.</a:t>
            </a:r>
          </a:p>
        </p:txBody>
      </p:sp>
    </p:spTree>
    <p:extLst>
      <p:ext uri="{BB962C8B-B14F-4D97-AF65-F5344CB8AC3E}">
        <p14:creationId xmlns:p14="http://schemas.microsoft.com/office/powerpoint/2010/main" xmlns="" val="280848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289728"/>
            <a:ext cx="9609668" cy="1392207"/>
          </a:xfrm>
        </p:spPr>
        <p:txBody>
          <a:bodyPr>
            <a:normAutofit/>
          </a:bodyPr>
          <a:lstStyle/>
          <a:p>
            <a:pPr algn="ctr"/>
            <a:r>
              <a:rPr lang="el-GR" sz="3600" b="1" dirty="0"/>
              <a:t>Παιχνίδι</a:t>
            </a:r>
            <a:r>
              <a:rPr lang="el-GR" sz="3600" dirty="0"/>
              <a:t/>
            </a:r>
            <a:br>
              <a:rPr lang="el-GR" sz="3600" dirty="0"/>
            </a:br>
            <a:endParaRPr lang="el-GR" sz="3600" dirty="0"/>
          </a:p>
        </p:txBody>
      </p:sp>
      <p:sp>
        <p:nvSpPr>
          <p:cNvPr id="3" name="Θέση κειμένου 2"/>
          <p:cNvSpPr>
            <a:spLocks noGrp="1"/>
          </p:cNvSpPr>
          <p:nvPr>
            <p:ph type="body" idx="1"/>
          </p:nvPr>
        </p:nvSpPr>
        <p:spPr>
          <a:xfrm>
            <a:off x="1295401" y="1251735"/>
            <a:ext cx="9609668" cy="860400"/>
          </a:xfrm>
        </p:spPr>
        <p:txBody>
          <a:bodyPr>
            <a:normAutofit fontScale="25000" lnSpcReduction="20000"/>
          </a:bodyPr>
          <a:lstStyle/>
          <a:p>
            <a:pPr>
              <a:buFont typeface="Wingdings" panose="05000000000000000000" pitchFamily="2" charset="2"/>
              <a:buChar char="v"/>
            </a:pPr>
            <a:r>
              <a:rPr lang="el-GR" sz="8000" dirty="0">
                <a:latin typeface="Book Antiqua" panose="02040602050305030304" pitchFamily="18" charset="0"/>
              </a:rPr>
              <a:t>κύρια δραστηριότητα των παιδιών</a:t>
            </a:r>
          </a:p>
          <a:p>
            <a:pPr>
              <a:buFont typeface="Wingdings" panose="05000000000000000000" pitchFamily="2" charset="2"/>
              <a:buChar char="v"/>
            </a:pPr>
            <a:endParaRPr lang="el-GR" sz="8000" dirty="0">
              <a:latin typeface="Book Antiqua" panose="02040602050305030304" pitchFamily="18" charset="0"/>
            </a:endParaRPr>
          </a:p>
          <a:p>
            <a:pPr>
              <a:buFont typeface="Wingdings" panose="05000000000000000000" pitchFamily="2" charset="2"/>
              <a:buChar char="v"/>
            </a:pPr>
            <a:r>
              <a:rPr lang="en-US" sz="8000" dirty="0" smtClean="0">
                <a:latin typeface="Book Antiqua" panose="02040602050305030304" pitchFamily="18" charset="0"/>
              </a:rPr>
              <a:t> </a:t>
            </a:r>
            <a:r>
              <a:rPr lang="el-GR" sz="8000" dirty="0" smtClean="0">
                <a:latin typeface="Book Antiqua" panose="02040602050305030304" pitchFamily="18" charset="0"/>
              </a:rPr>
              <a:t>ασφαλές </a:t>
            </a:r>
            <a:r>
              <a:rPr lang="el-GR" sz="8000" dirty="0">
                <a:latin typeface="Book Antiqua" panose="02040602050305030304" pitchFamily="18" charset="0"/>
              </a:rPr>
              <a:t>πλαίσιο για έκφραση, κατανόηση και διαχείριση του εσωτερικού </a:t>
            </a:r>
            <a:endParaRPr lang="en-US" sz="8000" dirty="0" smtClean="0">
              <a:latin typeface="Book Antiqua" panose="02040602050305030304" pitchFamily="18" charset="0"/>
            </a:endParaRPr>
          </a:p>
          <a:p>
            <a:r>
              <a:rPr lang="en-US" sz="8000" dirty="0">
                <a:latin typeface="Book Antiqua" panose="02040602050305030304" pitchFamily="18" charset="0"/>
              </a:rPr>
              <a:t> </a:t>
            </a:r>
            <a:r>
              <a:rPr lang="en-US" sz="8000" dirty="0" smtClean="0">
                <a:latin typeface="Book Antiqua" panose="02040602050305030304" pitchFamily="18" charset="0"/>
              </a:rPr>
              <a:t>    </a:t>
            </a:r>
            <a:r>
              <a:rPr lang="el-GR" sz="8000" dirty="0" smtClean="0">
                <a:latin typeface="Book Antiqua" panose="02040602050305030304" pitchFamily="18" charset="0"/>
              </a:rPr>
              <a:t>κόσμου </a:t>
            </a:r>
            <a:r>
              <a:rPr lang="el-GR" sz="8000" dirty="0">
                <a:latin typeface="Book Antiqua" panose="02040602050305030304" pitchFamily="18" charset="0"/>
              </a:rPr>
              <a:t>και </a:t>
            </a:r>
            <a:r>
              <a:rPr lang="el-GR" sz="8000" dirty="0" smtClean="0">
                <a:latin typeface="Book Antiqua" panose="02040602050305030304" pitchFamily="18" charset="0"/>
              </a:rPr>
              <a:t>του</a:t>
            </a:r>
            <a:r>
              <a:rPr lang="en-US" sz="8000" dirty="0" smtClean="0">
                <a:latin typeface="Book Antiqua" panose="02040602050305030304" pitchFamily="18" charset="0"/>
              </a:rPr>
              <a:t> </a:t>
            </a:r>
            <a:r>
              <a:rPr lang="el-GR" sz="8000" dirty="0" smtClean="0">
                <a:latin typeface="Book Antiqua" panose="02040602050305030304" pitchFamily="18" charset="0"/>
              </a:rPr>
              <a:t>περιβάλλοντος </a:t>
            </a:r>
            <a:endParaRPr lang="el-GR" sz="8000" dirty="0">
              <a:latin typeface="Book Antiqua" panose="02040602050305030304" pitchFamily="18" charset="0"/>
            </a:endParaRPr>
          </a:p>
          <a:p>
            <a:pPr>
              <a:buFont typeface="Wingdings" panose="05000000000000000000" pitchFamily="2" charset="2"/>
              <a:buChar char="v"/>
            </a:pPr>
            <a:endParaRPr lang="el-GR" sz="8000" dirty="0">
              <a:latin typeface="Book Antiqua" panose="02040602050305030304" pitchFamily="18" charset="0"/>
            </a:endParaRPr>
          </a:p>
          <a:p>
            <a:pPr>
              <a:buFont typeface="Wingdings" panose="05000000000000000000" pitchFamily="2" charset="2"/>
              <a:buChar char="v"/>
            </a:pPr>
            <a:r>
              <a:rPr lang="el-GR" sz="8000" dirty="0">
                <a:latin typeface="Book Antiqua" panose="02040602050305030304" pitchFamily="18" charset="0"/>
              </a:rPr>
              <a:t>ανάπτυξη γνωστικών, σωματικών, κοινωνικών, δημιουργικών δεξιοτήτων</a:t>
            </a:r>
          </a:p>
          <a:p>
            <a:pPr>
              <a:buFont typeface="Wingdings" panose="05000000000000000000" pitchFamily="2" charset="2"/>
              <a:buChar char="v"/>
            </a:pPr>
            <a:endParaRPr lang="el-GR" sz="8000" dirty="0">
              <a:latin typeface="Book Antiqua" panose="02040602050305030304" pitchFamily="18" charset="0"/>
            </a:endParaRPr>
          </a:p>
          <a:p>
            <a:pPr>
              <a:buFont typeface="Wingdings" panose="05000000000000000000" pitchFamily="2" charset="2"/>
              <a:buChar char="v"/>
            </a:pPr>
            <a:r>
              <a:rPr lang="el-GR" sz="8000" dirty="0">
                <a:latin typeface="Book Antiqua" panose="02040602050305030304" pitchFamily="18" charset="0"/>
              </a:rPr>
              <a:t>εκτόνωση από το άγχος και την ένταση της καθημερινότητας</a:t>
            </a:r>
          </a:p>
          <a:p>
            <a:pPr>
              <a:buFont typeface="Wingdings" panose="05000000000000000000" pitchFamily="2" charset="2"/>
              <a:buChar char="v"/>
            </a:pPr>
            <a:endParaRPr lang="el-GR" sz="8000" dirty="0">
              <a:latin typeface="Book Antiqua" panose="02040602050305030304" pitchFamily="18" charset="0"/>
            </a:endParaRPr>
          </a:p>
          <a:p>
            <a:pPr>
              <a:buFont typeface="Wingdings" panose="05000000000000000000" pitchFamily="2" charset="2"/>
              <a:buChar char="v"/>
            </a:pPr>
            <a:r>
              <a:rPr lang="el-GR" sz="8000" dirty="0">
                <a:latin typeface="Book Antiqua" panose="02040602050305030304" pitchFamily="18" charset="0"/>
              </a:rPr>
              <a:t>ποιοτικός χρόνος με γονέα</a:t>
            </a:r>
          </a:p>
          <a:p>
            <a:pPr>
              <a:buFont typeface="Wingdings" panose="05000000000000000000" pitchFamily="2" charset="2"/>
              <a:buChar char="v"/>
            </a:pPr>
            <a:endParaRPr lang="el-GR" sz="8000" dirty="0">
              <a:latin typeface="Book Antiqua" panose="02040602050305030304" pitchFamily="18" charset="0"/>
            </a:endParaRPr>
          </a:p>
          <a:p>
            <a:pPr>
              <a:buFont typeface="Wingdings" panose="05000000000000000000" pitchFamily="2" charset="2"/>
              <a:buChar char="v"/>
            </a:pPr>
            <a:r>
              <a:rPr lang="el-GR" sz="8000" dirty="0">
                <a:latin typeface="Book Antiqua" panose="02040602050305030304" pitchFamily="18" charset="0"/>
              </a:rPr>
              <a:t>επαφή με άλλα παιδιά</a:t>
            </a:r>
          </a:p>
          <a:p>
            <a:endParaRPr lang="el-GR" dirty="0"/>
          </a:p>
        </p:txBody>
      </p:sp>
    </p:spTree>
    <p:extLst>
      <p:ext uri="{BB962C8B-B14F-4D97-AF65-F5344CB8AC3E}">
        <p14:creationId xmlns:p14="http://schemas.microsoft.com/office/powerpoint/2010/main" xmlns="" val="3387482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6157" y="230530"/>
            <a:ext cx="9609668" cy="1392208"/>
          </a:xfrm>
        </p:spPr>
        <p:txBody>
          <a:bodyPr/>
          <a:lstStyle/>
          <a:p>
            <a:pPr algn="ctr"/>
            <a:r>
              <a:rPr lang="el-GR" b="1" dirty="0"/>
              <a:t>Ποιοτικός χρόνος γονέα - παιδιού</a:t>
            </a:r>
          </a:p>
        </p:txBody>
      </p:sp>
      <p:sp>
        <p:nvSpPr>
          <p:cNvPr id="3" name="Θέση κειμένου 2"/>
          <p:cNvSpPr>
            <a:spLocks noGrp="1"/>
          </p:cNvSpPr>
          <p:nvPr>
            <p:ph type="body" idx="1"/>
          </p:nvPr>
        </p:nvSpPr>
        <p:spPr>
          <a:xfrm>
            <a:off x="1308281" y="1880317"/>
            <a:ext cx="9609668" cy="4391696"/>
          </a:xfrm>
        </p:spPr>
        <p:txBody>
          <a:bodyPr/>
          <a:lstStyle/>
          <a:p>
            <a:pPr marL="342900" indent="-342900">
              <a:buFont typeface="Wingdings" panose="05000000000000000000" pitchFamily="2" charset="2"/>
              <a:buChar char="v"/>
            </a:pPr>
            <a:r>
              <a:rPr lang="el-GR" sz="2400" dirty="0">
                <a:latin typeface="Book Antiqua" panose="02040602050305030304" pitchFamily="18" charset="0"/>
              </a:rPr>
              <a:t>αλληλεπίδραση &amp; επικοινωνία (παιχνίδι, βόλτα, μαγειρική, εκπαιδευτικές επισκέψεις, διάβασμα παραμυθιών/εξωσχολικών βιβλίων)</a:t>
            </a:r>
          </a:p>
          <a:p>
            <a:endParaRPr lang="el-GR" sz="2400" dirty="0">
              <a:latin typeface="Book Antiqua" panose="02040602050305030304" pitchFamily="18" charset="0"/>
            </a:endParaRPr>
          </a:p>
          <a:p>
            <a:pPr marL="342900" indent="-342900">
              <a:buFont typeface="Wingdings" panose="05000000000000000000" pitchFamily="2" charset="2"/>
              <a:buChar char="v"/>
            </a:pPr>
            <a:r>
              <a:rPr lang="el-GR" sz="2400" dirty="0">
                <a:latin typeface="Book Antiqua" panose="02040602050305030304" pitchFamily="18" charset="0"/>
              </a:rPr>
              <a:t>καθημερινός</a:t>
            </a:r>
          </a:p>
          <a:p>
            <a:endParaRPr lang="el-GR" sz="2400" dirty="0">
              <a:latin typeface="Book Antiqua" panose="02040602050305030304" pitchFamily="18" charset="0"/>
            </a:endParaRPr>
          </a:p>
          <a:p>
            <a:pPr marL="342900" indent="-342900">
              <a:buFont typeface="Wingdings" panose="05000000000000000000" pitchFamily="2" charset="2"/>
              <a:buChar char="v"/>
            </a:pPr>
            <a:r>
              <a:rPr lang="el-GR" sz="2400" dirty="0">
                <a:latin typeface="Book Antiqua" panose="02040602050305030304" pitchFamily="18" charset="0"/>
              </a:rPr>
              <a:t>αφοσίωση</a:t>
            </a:r>
          </a:p>
          <a:p>
            <a:r>
              <a:rPr lang="el-GR" sz="2400" dirty="0">
                <a:latin typeface="Book Antiqua" panose="02040602050305030304" pitchFamily="18" charset="0"/>
              </a:rPr>
              <a:t>  </a:t>
            </a:r>
          </a:p>
          <a:p>
            <a:endParaRPr lang="el-GR" dirty="0"/>
          </a:p>
        </p:txBody>
      </p:sp>
    </p:spTree>
    <p:extLst>
      <p:ext uri="{BB962C8B-B14F-4D97-AF65-F5344CB8AC3E}">
        <p14:creationId xmlns:p14="http://schemas.microsoft.com/office/powerpoint/2010/main" xmlns="" val="38002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6461" y="500986"/>
            <a:ext cx="9609668" cy="980084"/>
          </a:xfrm>
        </p:spPr>
        <p:txBody>
          <a:bodyPr/>
          <a:lstStyle/>
          <a:p>
            <a:pPr algn="ctr"/>
            <a:r>
              <a:rPr lang="el-GR" b="1" dirty="0"/>
              <a:t>Χρήση οθονών</a:t>
            </a:r>
          </a:p>
        </p:txBody>
      </p:sp>
      <p:sp>
        <p:nvSpPr>
          <p:cNvPr id="3" name="Θέση κειμένου 2"/>
          <p:cNvSpPr>
            <a:spLocks noGrp="1"/>
          </p:cNvSpPr>
          <p:nvPr>
            <p:ph type="body" idx="1"/>
          </p:nvPr>
        </p:nvSpPr>
        <p:spPr>
          <a:xfrm>
            <a:off x="1197735" y="1481071"/>
            <a:ext cx="9887638" cy="4662152"/>
          </a:xfrm>
        </p:spPr>
        <p:txBody>
          <a:bodyPr/>
          <a:lstStyle/>
          <a:p>
            <a:pPr marL="342900" lvl="0" indent="-342900">
              <a:spcBef>
                <a:spcPts val="1000"/>
              </a:spcBef>
              <a:spcAft>
                <a:spcPts val="0"/>
              </a:spcAft>
              <a:buClr>
                <a:srgbClr val="E78712"/>
              </a:buClr>
              <a:buSzTx/>
              <a:buFont typeface="Wingdings 3" charset="2"/>
              <a:buChar char=""/>
            </a:pPr>
            <a:r>
              <a:rPr lang="el-GR" sz="1700" dirty="0">
                <a:solidFill>
                  <a:prstClr val="black">
                    <a:lumMod val="75000"/>
                    <a:lumOff val="25000"/>
                  </a:prstClr>
                </a:solidFill>
                <a:latin typeface="Book Antiqua" panose="02040602050305030304" pitchFamily="18" charset="0"/>
              </a:rPr>
              <a:t>με όρια</a:t>
            </a:r>
          </a:p>
          <a:p>
            <a:pPr marL="342900" lvl="0" indent="-342900">
              <a:spcBef>
                <a:spcPts val="1000"/>
              </a:spcBef>
              <a:spcAft>
                <a:spcPts val="0"/>
              </a:spcAft>
              <a:buClr>
                <a:srgbClr val="E78712"/>
              </a:buClr>
              <a:buSzTx/>
              <a:buFont typeface="Wingdings 3" charset="2"/>
              <a:buChar char=""/>
            </a:pPr>
            <a:endParaRPr lang="el-GR" sz="1700" dirty="0">
              <a:solidFill>
                <a:prstClr val="black">
                  <a:lumMod val="75000"/>
                  <a:lumOff val="25000"/>
                </a:prstClr>
              </a:solidFill>
              <a:latin typeface="Book Antiqua" panose="02040602050305030304" pitchFamily="18" charset="0"/>
            </a:endParaRPr>
          </a:p>
          <a:p>
            <a:pPr marL="342900" lvl="0" indent="-342900">
              <a:spcBef>
                <a:spcPts val="1000"/>
              </a:spcBef>
              <a:spcAft>
                <a:spcPts val="0"/>
              </a:spcAft>
              <a:buClr>
                <a:srgbClr val="E78712"/>
              </a:buClr>
              <a:buSzTx/>
              <a:buFont typeface="Wingdings 3" charset="2"/>
              <a:buChar char=""/>
            </a:pPr>
            <a:r>
              <a:rPr lang="el-GR" sz="1700" dirty="0">
                <a:solidFill>
                  <a:prstClr val="black">
                    <a:lumMod val="75000"/>
                    <a:lumOff val="25000"/>
                  </a:prstClr>
                </a:solidFill>
                <a:latin typeface="Book Antiqua" panose="02040602050305030304" pitchFamily="18" charset="0"/>
              </a:rPr>
              <a:t>με έλεγχο</a:t>
            </a:r>
          </a:p>
          <a:p>
            <a:pPr marL="342900" lvl="0" indent="-342900">
              <a:spcBef>
                <a:spcPts val="1000"/>
              </a:spcBef>
              <a:spcAft>
                <a:spcPts val="0"/>
              </a:spcAft>
              <a:buClr>
                <a:srgbClr val="E78712"/>
              </a:buClr>
              <a:buSzTx/>
              <a:buFont typeface="Wingdings 3" charset="2"/>
              <a:buChar char=""/>
            </a:pPr>
            <a:endParaRPr lang="el-GR" sz="1700" dirty="0">
              <a:solidFill>
                <a:prstClr val="black">
                  <a:lumMod val="75000"/>
                  <a:lumOff val="25000"/>
                </a:prstClr>
              </a:solidFill>
              <a:latin typeface="Book Antiqua" panose="02040602050305030304" pitchFamily="18" charset="0"/>
            </a:endParaRPr>
          </a:p>
          <a:p>
            <a:pPr marL="342900" lvl="0" indent="-342900">
              <a:spcBef>
                <a:spcPts val="1000"/>
              </a:spcBef>
              <a:spcAft>
                <a:spcPts val="0"/>
              </a:spcAft>
              <a:buClr>
                <a:srgbClr val="E78712"/>
              </a:buClr>
              <a:buSzTx/>
              <a:buFont typeface="Wingdings 3" charset="2"/>
              <a:buChar char=""/>
            </a:pPr>
            <a:r>
              <a:rPr lang="el-GR" sz="1700" dirty="0">
                <a:solidFill>
                  <a:prstClr val="black">
                    <a:lumMod val="75000"/>
                    <a:lumOff val="25000"/>
                  </a:prstClr>
                </a:solidFill>
                <a:latin typeface="Book Antiqua" panose="02040602050305030304" pitchFamily="18" charset="0"/>
              </a:rPr>
              <a:t>Όχι κατά τη διάρκεια του φαγητού</a:t>
            </a:r>
          </a:p>
          <a:p>
            <a:pPr lvl="0">
              <a:spcBef>
                <a:spcPts val="1000"/>
              </a:spcBef>
              <a:spcAft>
                <a:spcPts val="0"/>
              </a:spcAft>
              <a:buClr>
                <a:srgbClr val="E78712"/>
              </a:buClr>
              <a:buSzTx/>
            </a:pPr>
            <a:endParaRPr lang="el-GR" sz="1700" dirty="0">
              <a:solidFill>
                <a:prstClr val="black">
                  <a:lumMod val="75000"/>
                  <a:lumOff val="25000"/>
                </a:prstClr>
              </a:solidFill>
              <a:latin typeface="Book Antiqua" panose="02040602050305030304" pitchFamily="18" charset="0"/>
            </a:endParaRPr>
          </a:p>
          <a:p>
            <a:pPr marL="342900" lvl="0" indent="-342900">
              <a:spcBef>
                <a:spcPts val="1000"/>
              </a:spcBef>
              <a:spcAft>
                <a:spcPts val="0"/>
              </a:spcAft>
              <a:buClr>
                <a:srgbClr val="E78712"/>
              </a:buClr>
              <a:buSzTx/>
              <a:buFont typeface="Wingdings 3" charset="2"/>
              <a:buChar char=""/>
            </a:pPr>
            <a:r>
              <a:rPr lang="el-GR" sz="1700" dirty="0">
                <a:solidFill>
                  <a:prstClr val="black">
                    <a:lumMod val="75000"/>
                    <a:lumOff val="25000"/>
                  </a:prstClr>
                </a:solidFill>
                <a:latin typeface="Book Antiqua" panose="02040602050305030304" pitchFamily="18" charset="0"/>
              </a:rPr>
              <a:t>Όχι πριν από τον ύπνο</a:t>
            </a:r>
          </a:p>
          <a:p>
            <a:pPr marL="342900" lvl="0" indent="-342900">
              <a:spcBef>
                <a:spcPts val="1000"/>
              </a:spcBef>
              <a:spcAft>
                <a:spcPts val="0"/>
              </a:spcAft>
              <a:buClr>
                <a:srgbClr val="E78712"/>
              </a:buClr>
              <a:buSzTx/>
              <a:buFont typeface="Wingdings 3" charset="2"/>
              <a:buChar char=""/>
            </a:pPr>
            <a:endParaRPr lang="el-GR" sz="1700" dirty="0">
              <a:solidFill>
                <a:prstClr val="black">
                  <a:lumMod val="75000"/>
                  <a:lumOff val="25000"/>
                </a:prstClr>
              </a:solidFill>
              <a:latin typeface="Book Antiqua" panose="02040602050305030304" pitchFamily="18" charset="0"/>
            </a:endParaRPr>
          </a:p>
          <a:p>
            <a:pPr marL="342900" lvl="0" indent="-342900">
              <a:spcBef>
                <a:spcPts val="1000"/>
              </a:spcBef>
              <a:spcAft>
                <a:spcPts val="0"/>
              </a:spcAft>
              <a:buClr>
                <a:srgbClr val="E78712"/>
              </a:buClr>
              <a:buSzTx/>
              <a:buFont typeface="Wingdings 3" charset="2"/>
              <a:buChar char=""/>
            </a:pPr>
            <a:r>
              <a:rPr lang="el-GR" sz="1700" dirty="0" smtClean="0">
                <a:solidFill>
                  <a:prstClr val="black">
                    <a:lumMod val="75000"/>
                    <a:lumOff val="25000"/>
                  </a:prstClr>
                </a:solidFill>
                <a:latin typeface="Book Antiqua" panose="02040602050305030304" pitchFamily="18" charset="0"/>
              </a:rPr>
              <a:t>παράδειγμα </a:t>
            </a:r>
            <a:r>
              <a:rPr lang="el-GR" sz="1700" dirty="0">
                <a:solidFill>
                  <a:prstClr val="black">
                    <a:lumMod val="75000"/>
                    <a:lumOff val="25000"/>
                  </a:prstClr>
                </a:solidFill>
                <a:latin typeface="Book Antiqua" panose="02040602050305030304" pitchFamily="18" charset="0"/>
              </a:rPr>
              <a:t>προς μίμηση</a:t>
            </a:r>
          </a:p>
          <a:p>
            <a:pPr marL="342900" lvl="0" indent="-342900">
              <a:spcBef>
                <a:spcPts val="1000"/>
              </a:spcBef>
              <a:spcAft>
                <a:spcPts val="0"/>
              </a:spcAft>
              <a:buClr>
                <a:srgbClr val="E78712"/>
              </a:buClr>
              <a:buSzTx/>
              <a:buFont typeface="Wingdings 3" charset="2"/>
              <a:buChar char=""/>
            </a:pPr>
            <a:endParaRPr lang="el-GR" sz="1700" dirty="0">
              <a:solidFill>
                <a:prstClr val="black">
                  <a:lumMod val="75000"/>
                  <a:lumOff val="25000"/>
                </a:prstClr>
              </a:solidFill>
              <a:latin typeface="Book Antiqua" panose="02040602050305030304" pitchFamily="18" charset="0"/>
            </a:endParaRPr>
          </a:p>
          <a:p>
            <a:pPr marL="342900" lvl="0" indent="-342900">
              <a:spcBef>
                <a:spcPts val="1000"/>
              </a:spcBef>
              <a:spcAft>
                <a:spcPts val="0"/>
              </a:spcAft>
              <a:buClr>
                <a:srgbClr val="E78712"/>
              </a:buClr>
              <a:buSzTx/>
              <a:buFont typeface="Wingdings 3" charset="2"/>
              <a:buChar char=""/>
            </a:pPr>
            <a:r>
              <a:rPr lang="el-GR" sz="1700" dirty="0">
                <a:solidFill>
                  <a:prstClr val="black">
                    <a:lumMod val="75000"/>
                    <a:lumOff val="25000"/>
                  </a:prstClr>
                </a:solidFill>
                <a:latin typeface="Book Antiqua" panose="02040602050305030304" pitchFamily="18" charset="0"/>
              </a:rPr>
              <a:t>σύνδεση με παχυσαρκία, διάσπαση προσοχής, επιθετική συμπεριφορά, ύπνο μικρής διάρκειας, έλλειψη κοινωνικών δεξιοτήτων, μειωμένο χρόνο παιχνιδιού</a:t>
            </a:r>
          </a:p>
          <a:p>
            <a:endParaRPr lang="el-GR" dirty="0">
              <a:latin typeface="Book Antiqua" panose="02040602050305030304" pitchFamily="18" charset="0"/>
            </a:endParaRPr>
          </a:p>
        </p:txBody>
      </p:sp>
    </p:spTree>
    <p:extLst>
      <p:ext uri="{BB962C8B-B14F-4D97-AF65-F5344CB8AC3E}">
        <p14:creationId xmlns:p14="http://schemas.microsoft.com/office/powerpoint/2010/main" xmlns="" val="305138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9493" y="449472"/>
            <a:ext cx="9609668" cy="954325"/>
          </a:xfrm>
        </p:spPr>
        <p:txBody>
          <a:bodyPr>
            <a:normAutofit/>
          </a:bodyPr>
          <a:lstStyle/>
          <a:p>
            <a:pPr algn="ctr"/>
            <a:r>
              <a:rPr lang="el-GR" sz="3600" b="1" dirty="0"/>
              <a:t>«Βαρεμάρα»</a:t>
            </a:r>
          </a:p>
        </p:txBody>
      </p:sp>
      <p:sp>
        <p:nvSpPr>
          <p:cNvPr id="3" name="Θέση κειμένου 2"/>
          <p:cNvSpPr>
            <a:spLocks noGrp="1"/>
          </p:cNvSpPr>
          <p:nvPr>
            <p:ph type="body" idx="1"/>
          </p:nvPr>
        </p:nvSpPr>
        <p:spPr>
          <a:xfrm>
            <a:off x="1308279" y="1531905"/>
            <a:ext cx="9741793" cy="4624196"/>
          </a:xfrm>
        </p:spPr>
        <p:txBody>
          <a:bodyPr/>
          <a:lstStyle/>
          <a:p>
            <a:pPr marL="342900" lvl="0" indent="-342900" algn="just">
              <a:buFont typeface="Arial" panose="020B0604020202020204" pitchFamily="34" charset="0"/>
              <a:buChar char="•"/>
            </a:pPr>
            <a:r>
              <a:rPr lang="el-GR" dirty="0"/>
              <a:t>Επιτρέψτε στα παιδιά να βαρεθούν!</a:t>
            </a:r>
          </a:p>
          <a:p>
            <a:pPr marL="342900" lvl="0" indent="-342900" algn="just">
              <a:buFont typeface="Arial" panose="020B0604020202020204" pitchFamily="34" charset="0"/>
              <a:buChar char="•"/>
            </a:pPr>
            <a:endParaRPr lang="el-GR" dirty="0"/>
          </a:p>
          <a:p>
            <a:pPr marL="342900" lvl="0" indent="-342900" algn="just">
              <a:buFont typeface="Arial" panose="020B0604020202020204" pitchFamily="34" charset="0"/>
              <a:buChar char="•"/>
            </a:pPr>
            <a:r>
              <a:rPr lang="el-GR" dirty="0"/>
              <a:t>διάλειμμα – χρόνος που το μυαλό αδειάζει</a:t>
            </a:r>
          </a:p>
          <a:p>
            <a:pPr marL="342900" lvl="0" indent="-342900" algn="just">
              <a:buFont typeface="Arial" panose="020B0604020202020204" pitchFamily="34" charset="0"/>
              <a:buChar char="•"/>
            </a:pPr>
            <a:endParaRPr lang="el-GR" dirty="0"/>
          </a:p>
          <a:p>
            <a:pPr marL="342900" lvl="0" indent="-342900" algn="just">
              <a:buFont typeface="Arial" panose="020B0604020202020204" pitchFamily="34" charset="0"/>
              <a:buChar char="•"/>
            </a:pPr>
            <a:r>
              <a:rPr lang="el-GR" dirty="0"/>
              <a:t>χρόνος με τον εαυτό</a:t>
            </a:r>
          </a:p>
          <a:p>
            <a:pPr marL="342900" lvl="0" indent="-342900" algn="just">
              <a:buFont typeface="Arial" panose="020B0604020202020204" pitchFamily="34" charset="0"/>
              <a:buChar char="•"/>
            </a:pPr>
            <a:endParaRPr lang="el-GR" dirty="0"/>
          </a:p>
          <a:p>
            <a:pPr marL="342900" lvl="0" indent="-342900" algn="just">
              <a:buFont typeface="Arial" panose="020B0604020202020204" pitchFamily="34" charset="0"/>
              <a:buChar char="•"/>
            </a:pPr>
            <a:r>
              <a:rPr lang="el-GR" dirty="0"/>
              <a:t>επεξεργασία, αποθήκευση, </a:t>
            </a:r>
            <a:r>
              <a:rPr lang="el-GR" dirty="0" err="1"/>
              <a:t>αναστοχασμός</a:t>
            </a:r>
            <a:r>
              <a:rPr lang="el-GR" dirty="0"/>
              <a:t>, ανασυγκρότηση, δημιουργικότητα, ανεξαρτησία, αυτονομία, εξέλιξη</a:t>
            </a:r>
          </a:p>
          <a:p>
            <a:endParaRPr lang="el-GR" dirty="0"/>
          </a:p>
        </p:txBody>
      </p:sp>
    </p:spTree>
    <p:extLst>
      <p:ext uri="{BB962C8B-B14F-4D97-AF65-F5344CB8AC3E}">
        <p14:creationId xmlns:p14="http://schemas.microsoft.com/office/powerpoint/2010/main" xmlns="" val="37677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a:extLst>
              <a:ext uri="{FF2B5EF4-FFF2-40B4-BE49-F238E27FC236}">
                <a16:creationId xmlns:a16="http://schemas.microsoft.com/office/drawing/2014/main" xmlns="" id="{FBD16F81-5849-87C4-66A0-757127B2D4C3}"/>
              </a:ext>
            </a:extLst>
          </p:cNvPr>
          <p:cNvSpPr>
            <a:spLocks noGrp="1"/>
          </p:cNvSpPr>
          <p:nvPr>
            <p:ph type="body" idx="1"/>
          </p:nvPr>
        </p:nvSpPr>
        <p:spPr>
          <a:xfrm>
            <a:off x="842639" y="754920"/>
            <a:ext cx="10547410" cy="5520718"/>
          </a:xfrm>
        </p:spPr>
        <p:txBody>
          <a:bodyPr>
            <a:normAutofit lnSpcReduction="10000"/>
          </a:bodyPr>
          <a:lstStyle/>
          <a:p>
            <a:endParaRPr lang="el-GR" dirty="0"/>
          </a:p>
          <a:p>
            <a:endParaRPr lang="el-GR" b="1" dirty="0"/>
          </a:p>
          <a:p>
            <a:endParaRPr lang="en-US" b="1" dirty="0"/>
          </a:p>
          <a:p>
            <a:r>
              <a:rPr lang="el-GR" b="1" dirty="0"/>
              <a:t>Για να κρίνει ένας γονιός αν η μέρα του παιδιού του είναι σωστά οργανωμένη ή υπερφορτωμένη, ας επιχειρήσει να απαντήσει στα παρακάτω ερωτήματα:</a:t>
            </a:r>
          </a:p>
          <a:p>
            <a:pPr marL="342900" indent="-342900">
              <a:buFontTx/>
              <a:buChar char="-"/>
            </a:pPr>
            <a:r>
              <a:rPr lang="el-GR" dirty="0"/>
              <a:t>Σημειώνει το παιδί πρόοδο σε όλες τις ασχολίες του;</a:t>
            </a:r>
          </a:p>
          <a:p>
            <a:pPr marL="342900" indent="-342900">
              <a:buFontTx/>
              <a:buChar char="-"/>
            </a:pPr>
            <a:r>
              <a:rPr lang="el-GR" dirty="0"/>
              <a:t>Δείχνει προθυμία;</a:t>
            </a:r>
          </a:p>
          <a:p>
            <a:pPr marL="342900" indent="-342900">
              <a:buFontTx/>
              <a:buChar char="-"/>
            </a:pPr>
            <a:r>
              <a:rPr lang="el-GR" dirty="0"/>
              <a:t>Μήπως εγώ (μαμά/μπαμπάς) κρατάω το παιδί μου </a:t>
            </a:r>
            <a:r>
              <a:rPr lang="el-GR" dirty="0" err="1"/>
              <a:t>υπερ</a:t>
            </a:r>
            <a:r>
              <a:rPr lang="el-GR" dirty="0"/>
              <a:t>-απασχολημένο για να εξυπηρετούνται κάποιες δικές μου ανάγκες;</a:t>
            </a:r>
          </a:p>
          <a:p>
            <a:pPr marL="342900" indent="-342900">
              <a:buFontTx/>
              <a:buChar char="-"/>
            </a:pPr>
            <a:r>
              <a:rPr lang="el-GR" dirty="0"/>
              <a:t>Μήπως το παιδί τσακώνεται συχνά με τα άλλα παιδιά όταν έρχονται να παίξουν μαζί του;</a:t>
            </a:r>
          </a:p>
          <a:p>
            <a:pPr marL="342900" indent="-342900">
              <a:buFontTx/>
              <a:buChar char="-"/>
            </a:pPr>
            <a:r>
              <a:rPr lang="el-GR" dirty="0"/>
              <a:t>Είναι το παιδί ικανό να κάνει σωστή κατανομή και κατάλληλη αξιοποίηση του ελεύθερου χρόνου του;</a:t>
            </a:r>
          </a:p>
          <a:p>
            <a:pPr marL="342900" indent="-342900" algn="just">
              <a:buFontTx/>
              <a:buChar char="-"/>
            </a:pPr>
            <a:r>
              <a:rPr lang="el-GR" dirty="0"/>
              <a:t>Ως γονέας περνάω αρκετό χρόνο με το παιδί μου; Αν ο χρόνος που καταναλώνει το παιδί σε δραστηριότητες εκτός σχολείου είναι πολύ περισσότερος από το χρόνο που περνά στο σπίτι, τότε ίσως το παιδί να έχει πολύ φορτωμένο πρόγραμμα, το οποίο το οδηγεί σε εξάντληση.</a:t>
            </a:r>
          </a:p>
        </p:txBody>
      </p:sp>
      <p:pic>
        <p:nvPicPr>
          <p:cNvPr id="9" name="Εικόνα 8">
            <a:extLst>
              <a:ext uri="{FF2B5EF4-FFF2-40B4-BE49-F238E27FC236}">
                <a16:creationId xmlns:a16="http://schemas.microsoft.com/office/drawing/2014/main" xmlns="" id="{2A94C0DC-DE82-7B50-9309-937162D335BB}"/>
              </a:ext>
            </a:extLst>
          </p:cNvPr>
          <p:cNvPicPr>
            <a:picLocks noChangeAspect="1"/>
          </p:cNvPicPr>
          <p:nvPr/>
        </p:nvPicPr>
        <p:blipFill>
          <a:blip r:embed="rId2"/>
          <a:stretch>
            <a:fillRect/>
          </a:stretch>
        </p:blipFill>
        <p:spPr>
          <a:xfrm>
            <a:off x="5215261" y="608120"/>
            <a:ext cx="1802167" cy="1359477"/>
          </a:xfrm>
          <a:prstGeom prst="rect">
            <a:avLst/>
          </a:prstGeom>
        </p:spPr>
      </p:pic>
    </p:spTree>
    <p:extLst>
      <p:ext uri="{BB962C8B-B14F-4D97-AF65-F5344CB8AC3E}">
        <p14:creationId xmlns:p14="http://schemas.microsoft.com/office/powerpoint/2010/main" xmlns="" val="24813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4F7803DF-4B98-E4C2-28A1-2F8290A9A4B2}"/>
              </a:ext>
            </a:extLst>
          </p:cNvPr>
          <p:cNvSpPr>
            <a:spLocks noGrp="1"/>
          </p:cNvSpPr>
          <p:nvPr>
            <p:ph type="body" idx="1"/>
          </p:nvPr>
        </p:nvSpPr>
        <p:spPr>
          <a:xfrm>
            <a:off x="896645" y="755797"/>
            <a:ext cx="10315852" cy="5236630"/>
          </a:xfrm>
        </p:spPr>
        <p:txBody>
          <a:bodyPr/>
          <a:lstStyle/>
          <a:p>
            <a:endParaRPr lang="el-GR" dirty="0"/>
          </a:p>
          <a:p>
            <a:pPr marL="342900" indent="-342900" algn="just">
              <a:buFont typeface="Arial" panose="020B0604020202020204" pitchFamily="34" charset="0"/>
              <a:buChar char="•"/>
            </a:pPr>
            <a:r>
              <a:rPr lang="el-GR" sz="2400" u="sng" dirty="0"/>
              <a:t>Προσπαθώ να </a:t>
            </a:r>
            <a:r>
              <a:rPr lang="el-GR" sz="2400" b="1" u="sng" dirty="0"/>
              <a:t>ακούω το παιδί </a:t>
            </a:r>
            <a:r>
              <a:rPr lang="el-GR" sz="2400" u="sng" dirty="0"/>
              <a:t>μου και να </a:t>
            </a:r>
            <a:r>
              <a:rPr lang="el-GR" sz="2400" b="1" u="sng" dirty="0"/>
              <a:t>μην προβάλω τις δικές μου προσδοκίες </a:t>
            </a:r>
            <a:r>
              <a:rPr lang="el-GR" sz="2400" u="sng" dirty="0"/>
              <a:t>ή και ανεκπλήρωτες επιθυμίες</a:t>
            </a:r>
          </a:p>
          <a:p>
            <a:pPr algn="just"/>
            <a:r>
              <a:rPr lang="el-GR" dirty="0"/>
              <a:t>Συχνά ο γονέας, ιδιαίτερα όταν το παιδί βρίσκεται σε νεότερη ηλικία έχει την τάση να ωθεί το παιδί σε δραστηριότητες που πιθανόν εκείνος στην αντίστοιχη ηλικία να μην είχε καταφέρει να κάνει. Είναι σημαντικό να συζητάμε με το παιδί δίνοντας του τις απαραίτητες πληροφορίες ώστε εκείνο από την πλευρά του να επιλέξει την δραστηριότητα που επιθυμεί εκείνο.</a:t>
            </a:r>
          </a:p>
          <a:p>
            <a:pPr algn="just"/>
            <a:endParaRPr lang="el-GR" dirty="0"/>
          </a:p>
          <a:p>
            <a:pPr marL="342900" indent="-342900" algn="just">
              <a:buFont typeface="Arial" panose="020B0604020202020204" pitchFamily="34" charset="0"/>
              <a:buChar char="•"/>
            </a:pPr>
            <a:r>
              <a:rPr lang="el-GR" sz="2400" u="sng" dirty="0"/>
              <a:t>Όλα με</a:t>
            </a:r>
            <a:r>
              <a:rPr lang="el-GR" sz="2400" b="1" u="sng" dirty="0"/>
              <a:t> μέτρο και </a:t>
            </a:r>
            <a:r>
              <a:rPr lang="el-GR" sz="2400" u="sng" dirty="0"/>
              <a:t>σαφή</a:t>
            </a:r>
            <a:r>
              <a:rPr lang="el-GR" sz="2400" b="1" u="sng" dirty="0"/>
              <a:t> όρια</a:t>
            </a:r>
          </a:p>
          <a:p>
            <a:pPr algn="just"/>
            <a:r>
              <a:rPr lang="el-GR" dirty="0"/>
              <a:t>Τα όρια συχνά μας τρομάζουν αλλά είναι αυτά που προσδίδουν ασφάλεια στο παιδί. Εξαιρετικά σημαντικό λοιπόν είναι να ικανοποιούνται ισόρροπα οι ανάγκες των παιδιών αλλά και των γονιών. </a:t>
            </a:r>
            <a:r>
              <a:rPr lang="el-GR" b="1" dirty="0"/>
              <a:t>Οι γονείς οφείλουν να προσδιορίζουν με σαφήνεια τη διαθεσιμότητά τους, αλλά και τη δυνατότητά τους να καλύψουν με επάρκεια τις ανάγκες των παιδιών </a:t>
            </a:r>
          </a:p>
        </p:txBody>
      </p:sp>
    </p:spTree>
    <p:extLst>
      <p:ext uri="{BB962C8B-B14F-4D97-AF65-F5344CB8AC3E}">
        <p14:creationId xmlns:p14="http://schemas.microsoft.com/office/powerpoint/2010/main" xmlns="" val="23793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69645" y="2656385"/>
            <a:ext cx="9601196" cy="1303867"/>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r>
              <a:rPr lang="en-US" sz="4800" b="1" dirty="0" smtClean="0">
                <a:ln/>
                <a:solidFill>
                  <a:schemeClr val="accent4"/>
                </a:solidFill>
              </a:rPr>
              <a:t/>
            </a:r>
            <a:br>
              <a:rPr lang="en-US" sz="4800" b="1" dirty="0" smtClean="0">
                <a:ln/>
                <a:solidFill>
                  <a:schemeClr val="accent4"/>
                </a:solidFill>
              </a:rPr>
            </a:br>
            <a:r>
              <a:rPr lang="el-GR" sz="4800" b="1" dirty="0" smtClean="0">
                <a:ln/>
                <a:solidFill>
                  <a:schemeClr val="accent4"/>
                </a:solidFill>
              </a:rPr>
              <a:t>Ευχαριστούμε </a:t>
            </a:r>
            <a:r>
              <a:rPr lang="el-GR" sz="4800" b="1" dirty="0">
                <a:ln/>
                <a:solidFill>
                  <a:schemeClr val="accent4"/>
                </a:solidFill>
              </a:rPr>
              <a:t>πολύ!</a:t>
            </a:r>
            <a:br>
              <a:rPr lang="el-GR" sz="4800" b="1" dirty="0">
                <a:ln/>
                <a:solidFill>
                  <a:schemeClr val="accent4"/>
                </a:solidFill>
              </a:rPr>
            </a:br>
            <a:endParaRPr lang="el-GR" sz="4800" b="1" dirty="0">
              <a:ln/>
              <a:solidFill>
                <a:schemeClr val="accent4"/>
              </a:solidFill>
            </a:endParaRPr>
          </a:p>
        </p:txBody>
      </p:sp>
    </p:spTree>
    <p:extLst>
      <p:ext uri="{BB962C8B-B14F-4D97-AF65-F5344CB8AC3E}">
        <p14:creationId xmlns:p14="http://schemas.microsoft.com/office/powerpoint/2010/main" xmlns="" val="788458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25530" y="727363"/>
            <a:ext cx="8915400" cy="5507181"/>
          </a:xfrm>
        </p:spPr>
        <p:txBody>
          <a:bodyPr>
            <a:normAutofit/>
          </a:bodyPr>
          <a:lstStyle/>
          <a:p>
            <a:pPr marL="0" indent="0" algn="ctr">
              <a:buNone/>
            </a:pPr>
            <a:r>
              <a:rPr lang="el-GR" sz="4400" dirty="0" smtClean="0"/>
              <a:t>πρόγραμμα – </a:t>
            </a:r>
            <a:r>
              <a:rPr lang="el-GR" sz="4400" dirty="0" err="1" smtClean="0"/>
              <a:t>ρουτίνες</a:t>
            </a:r>
            <a:endParaRPr lang="el-GR" sz="4400" dirty="0" smtClean="0"/>
          </a:p>
          <a:p>
            <a:pPr marL="0" indent="0">
              <a:buNone/>
            </a:pPr>
            <a:endParaRPr lang="el-GR" dirty="0"/>
          </a:p>
          <a:p>
            <a:pPr marL="0" indent="0">
              <a:buNone/>
            </a:pPr>
            <a:endParaRPr lang="el-GR" dirty="0" smtClean="0"/>
          </a:p>
          <a:p>
            <a:pPr marL="0" indent="0">
              <a:buNone/>
            </a:pPr>
            <a:endParaRPr lang="el-GR" dirty="0"/>
          </a:p>
          <a:p>
            <a:pPr marL="0" indent="0" algn="ctr">
              <a:buNone/>
            </a:pPr>
            <a:r>
              <a:rPr lang="el-GR" sz="4400" dirty="0" smtClean="0"/>
              <a:t>ελεύθερος χρόνος</a:t>
            </a:r>
          </a:p>
          <a:p>
            <a:pPr marL="0" indent="0" algn="ctr">
              <a:buNone/>
            </a:pPr>
            <a:endParaRPr lang="el-GR" sz="4400" dirty="0"/>
          </a:p>
          <a:p>
            <a:pPr marL="0" indent="0" algn="ctr">
              <a:buNone/>
            </a:pPr>
            <a:r>
              <a:rPr lang="el-GR" sz="4400" dirty="0" smtClean="0"/>
              <a:t>ποιοτικός απογευματινός χρόνος</a:t>
            </a:r>
          </a:p>
          <a:p>
            <a:pPr marL="0" indent="0" algn="ctr">
              <a:buNone/>
            </a:pPr>
            <a:endParaRPr lang="el-GR" sz="4400" dirty="0">
              <a:latin typeface="Bookman Old Style" panose="02050604050505020204" pitchFamily="18" charset="0"/>
            </a:endParaRPr>
          </a:p>
          <a:p>
            <a:pPr marL="0" indent="0" algn="ctr">
              <a:buNone/>
            </a:pPr>
            <a:endParaRPr lang="el-GR" sz="4400" dirty="0" smtClean="0">
              <a:latin typeface="Bookman Old Style" panose="02050604050505020204" pitchFamily="18" charset="0"/>
            </a:endParaRPr>
          </a:p>
        </p:txBody>
      </p:sp>
      <p:sp>
        <p:nvSpPr>
          <p:cNvPr id="6" name="Συν 5"/>
          <p:cNvSpPr/>
          <p:nvPr/>
        </p:nvSpPr>
        <p:spPr>
          <a:xfrm flipH="1" flipV="1">
            <a:off x="6234538" y="1923491"/>
            <a:ext cx="1028699" cy="10286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a:solidFill>
                <a:prstClr val="white"/>
              </a:solidFill>
            </a:endParaRPr>
          </a:p>
        </p:txBody>
      </p:sp>
      <p:sp>
        <p:nvSpPr>
          <p:cNvPr id="7" name="Ίσο 6"/>
          <p:cNvSpPr/>
          <p:nvPr/>
        </p:nvSpPr>
        <p:spPr>
          <a:xfrm>
            <a:off x="6234538" y="4148318"/>
            <a:ext cx="1143000" cy="71697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a:solidFill>
                <a:prstClr val="black"/>
              </a:solidFill>
            </a:endParaRPr>
          </a:p>
        </p:txBody>
      </p:sp>
    </p:spTree>
    <p:extLst>
      <p:ext uri="{BB962C8B-B14F-4D97-AF65-F5344CB8AC3E}">
        <p14:creationId xmlns:p14="http://schemas.microsoft.com/office/powerpoint/2010/main" xmlns="" val="33841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884" y="0"/>
            <a:ext cx="9609668" cy="1468800"/>
          </a:xfrm>
        </p:spPr>
        <p:txBody>
          <a:bodyPr>
            <a:normAutofit/>
          </a:bodyPr>
          <a:lstStyle/>
          <a:p>
            <a:pPr algn="ctr"/>
            <a:r>
              <a:rPr lang="el-GR" sz="3600" b="1" dirty="0"/>
              <a:t>Πρόγραμμα - </a:t>
            </a:r>
            <a:r>
              <a:rPr lang="el-GR" sz="3600" b="1" dirty="0" err="1"/>
              <a:t>ρουτίνες</a:t>
            </a:r>
            <a:endParaRPr lang="el-GR" sz="3600" b="1" dirty="0"/>
          </a:p>
        </p:txBody>
      </p:sp>
      <p:sp>
        <p:nvSpPr>
          <p:cNvPr id="3" name="Θέση κειμένου 2"/>
          <p:cNvSpPr>
            <a:spLocks noGrp="1"/>
          </p:cNvSpPr>
          <p:nvPr>
            <p:ph type="body" idx="1"/>
          </p:nvPr>
        </p:nvSpPr>
        <p:spPr>
          <a:xfrm>
            <a:off x="909036" y="1647815"/>
            <a:ext cx="9609668" cy="4302224"/>
          </a:xfrm>
        </p:spPr>
        <p:txBody>
          <a:bodyPr>
            <a:normAutofit fontScale="92500" lnSpcReduction="10000"/>
          </a:bodyPr>
          <a:lstStyle/>
          <a:p>
            <a:pPr marL="342900" lvl="0" indent="-342900">
              <a:spcBef>
                <a:spcPts val="1000"/>
              </a:spcBef>
              <a:spcAft>
                <a:spcPts val="0"/>
              </a:spcAft>
              <a:buClr>
                <a:srgbClr val="E78712"/>
              </a:buClr>
              <a:buSzTx/>
              <a:buFont typeface="Arial" panose="020B0604020202020204" pitchFamily="34" charset="0"/>
              <a:buChar char="•"/>
            </a:pPr>
            <a:r>
              <a:rPr lang="el-GR" sz="1900" dirty="0">
                <a:solidFill>
                  <a:prstClr val="black">
                    <a:lumMod val="75000"/>
                    <a:lumOff val="25000"/>
                  </a:prstClr>
                </a:solidFill>
                <a:latin typeface="Century Gothic" panose="020B0502020202020204"/>
              </a:rPr>
              <a:t>ύπνος / ξεκούραση</a:t>
            </a:r>
          </a:p>
          <a:p>
            <a:pPr marL="342900" lvl="0" indent="-342900">
              <a:spcBef>
                <a:spcPts val="1000"/>
              </a:spcBef>
              <a:spcAft>
                <a:spcPts val="0"/>
              </a:spcAft>
              <a:buClr>
                <a:srgbClr val="E78712"/>
              </a:buClr>
              <a:buSzTx/>
              <a:buFont typeface="Arial" panose="020B0604020202020204" pitchFamily="34" charset="0"/>
              <a:buChar char="•"/>
            </a:pPr>
            <a:r>
              <a:rPr lang="el-GR" sz="1900" dirty="0" smtClean="0">
                <a:solidFill>
                  <a:prstClr val="black">
                    <a:lumMod val="75000"/>
                    <a:lumOff val="25000"/>
                  </a:prstClr>
                </a:solidFill>
                <a:latin typeface="Century Gothic" panose="020B0502020202020204"/>
              </a:rPr>
              <a:t>φαγητό</a:t>
            </a:r>
          </a:p>
          <a:p>
            <a:pPr marL="342900" lvl="0" indent="-342900">
              <a:spcBef>
                <a:spcPts val="1000"/>
              </a:spcBef>
              <a:spcAft>
                <a:spcPts val="0"/>
              </a:spcAft>
              <a:buClr>
                <a:srgbClr val="E78712"/>
              </a:buClr>
              <a:buSzTx/>
              <a:buFont typeface="Arial" panose="020B0604020202020204" pitchFamily="34" charset="0"/>
              <a:buChar char="•"/>
            </a:pPr>
            <a:r>
              <a:rPr lang="el-GR" sz="1900" dirty="0" smtClean="0">
                <a:solidFill>
                  <a:prstClr val="black">
                    <a:lumMod val="75000"/>
                    <a:lumOff val="25000"/>
                  </a:prstClr>
                </a:solidFill>
                <a:latin typeface="Century Gothic" panose="020B0502020202020204"/>
              </a:rPr>
              <a:t>μελέτη</a:t>
            </a:r>
            <a:endParaRPr lang="el-GR" sz="1900" dirty="0">
              <a:solidFill>
                <a:prstClr val="black">
                  <a:lumMod val="75000"/>
                  <a:lumOff val="25000"/>
                </a:prstClr>
              </a:solidFill>
              <a:latin typeface="Century Gothic" panose="020B0502020202020204"/>
            </a:endParaRPr>
          </a:p>
          <a:p>
            <a:pPr marL="342900" lvl="0" indent="-342900">
              <a:spcBef>
                <a:spcPts val="1000"/>
              </a:spcBef>
              <a:spcAft>
                <a:spcPts val="0"/>
              </a:spcAft>
              <a:buClr>
                <a:srgbClr val="E78712"/>
              </a:buClr>
              <a:buSzTx/>
              <a:buFont typeface="Arial" panose="020B0604020202020204" pitchFamily="34" charset="0"/>
              <a:buChar char="•"/>
            </a:pPr>
            <a:r>
              <a:rPr lang="el-GR" sz="1900" dirty="0">
                <a:solidFill>
                  <a:prstClr val="black">
                    <a:lumMod val="75000"/>
                    <a:lumOff val="25000"/>
                  </a:prstClr>
                </a:solidFill>
                <a:latin typeface="Century Gothic" panose="020B0502020202020204"/>
              </a:rPr>
              <a:t>εξωσχολικές δραστηριότητες</a:t>
            </a:r>
          </a:p>
          <a:p>
            <a:pPr marL="342900" lvl="0" indent="-342900">
              <a:spcBef>
                <a:spcPts val="1000"/>
              </a:spcBef>
              <a:spcAft>
                <a:spcPts val="0"/>
              </a:spcAft>
              <a:buClr>
                <a:srgbClr val="E78712"/>
              </a:buClr>
              <a:buSzTx/>
              <a:buFont typeface="Arial" panose="020B0604020202020204" pitchFamily="34" charset="0"/>
              <a:buChar char="•"/>
            </a:pPr>
            <a:r>
              <a:rPr lang="el-GR" sz="1900" dirty="0">
                <a:solidFill>
                  <a:prstClr val="black">
                    <a:lumMod val="75000"/>
                    <a:lumOff val="25000"/>
                  </a:prstClr>
                </a:solidFill>
                <a:latin typeface="Century Gothic" panose="020B0502020202020204"/>
              </a:rPr>
              <a:t>μπάνιο</a:t>
            </a:r>
          </a:p>
          <a:p>
            <a:pPr marL="342900" lvl="0" indent="-342900">
              <a:spcBef>
                <a:spcPts val="1000"/>
              </a:spcBef>
              <a:spcAft>
                <a:spcPts val="0"/>
              </a:spcAft>
              <a:buClr>
                <a:srgbClr val="E78712"/>
              </a:buClr>
              <a:buSzTx/>
              <a:buFont typeface="Arial" panose="020B0604020202020204" pitchFamily="34" charset="0"/>
              <a:buChar char="•"/>
            </a:pPr>
            <a:r>
              <a:rPr lang="el-GR" sz="1900" dirty="0">
                <a:solidFill>
                  <a:prstClr val="black">
                    <a:lumMod val="75000"/>
                    <a:lumOff val="25000"/>
                  </a:prstClr>
                </a:solidFill>
                <a:latin typeface="Century Gothic" panose="020B0502020202020204"/>
              </a:rPr>
              <a:t>βραδινός ύπνος</a:t>
            </a:r>
          </a:p>
          <a:p>
            <a:pPr lvl="0">
              <a:spcBef>
                <a:spcPts val="1000"/>
              </a:spcBef>
              <a:spcAft>
                <a:spcPts val="0"/>
              </a:spcAft>
              <a:buClr>
                <a:srgbClr val="E78712"/>
              </a:buClr>
              <a:buSzTx/>
            </a:pPr>
            <a:endParaRPr lang="el-GR" sz="1900" dirty="0">
              <a:solidFill>
                <a:prstClr val="black">
                  <a:lumMod val="75000"/>
                  <a:lumOff val="25000"/>
                </a:prstClr>
              </a:solidFill>
              <a:latin typeface="Century Gothic" panose="020B0502020202020204"/>
            </a:endParaRPr>
          </a:p>
          <a:p>
            <a:pPr marL="342900" lvl="0" indent="-342900">
              <a:spcBef>
                <a:spcPts val="1000"/>
              </a:spcBef>
              <a:spcAft>
                <a:spcPts val="0"/>
              </a:spcAft>
              <a:buClr>
                <a:srgbClr val="E78712"/>
              </a:buClr>
              <a:buSzTx/>
              <a:buFont typeface="Arial" panose="020B0604020202020204" pitchFamily="34" charset="0"/>
              <a:buChar char="•"/>
            </a:pPr>
            <a:endParaRPr lang="el-GR" sz="1900" dirty="0">
              <a:solidFill>
                <a:prstClr val="black">
                  <a:lumMod val="75000"/>
                  <a:lumOff val="25000"/>
                </a:prstClr>
              </a:solidFill>
              <a:latin typeface="Century Gothic" panose="020B0502020202020204"/>
            </a:endParaRPr>
          </a:p>
          <a:p>
            <a:pPr marL="342900" lvl="0" indent="-342900">
              <a:spcBef>
                <a:spcPts val="1000"/>
              </a:spcBef>
              <a:spcAft>
                <a:spcPts val="0"/>
              </a:spcAft>
              <a:buClr>
                <a:srgbClr val="E78712"/>
              </a:buClr>
              <a:buSzTx/>
              <a:buFont typeface="Arial" panose="020B0604020202020204" pitchFamily="34" charset="0"/>
              <a:buChar char="•"/>
            </a:pPr>
            <a:r>
              <a:rPr lang="el-GR" sz="1900" dirty="0" smtClean="0">
                <a:solidFill>
                  <a:prstClr val="black">
                    <a:lumMod val="75000"/>
                    <a:lumOff val="25000"/>
                  </a:prstClr>
                </a:solidFill>
                <a:latin typeface="Century Gothic" panose="020B0502020202020204"/>
              </a:rPr>
              <a:t>ενισχύουν το αίσθημα της ασφάλειας και της εμπιστοσύνης</a:t>
            </a:r>
          </a:p>
          <a:p>
            <a:pPr marL="342900" lvl="0" indent="-342900">
              <a:spcBef>
                <a:spcPts val="1000"/>
              </a:spcBef>
              <a:spcAft>
                <a:spcPts val="0"/>
              </a:spcAft>
              <a:buClr>
                <a:srgbClr val="E78712"/>
              </a:buClr>
              <a:buSzTx/>
              <a:buFont typeface="Arial" panose="020B0604020202020204" pitchFamily="34" charset="0"/>
              <a:buChar char="•"/>
            </a:pPr>
            <a:r>
              <a:rPr lang="el-GR" sz="1900" dirty="0" smtClean="0">
                <a:solidFill>
                  <a:prstClr val="black">
                    <a:lumMod val="75000"/>
                    <a:lumOff val="25000"/>
                  </a:prstClr>
                </a:solidFill>
                <a:latin typeface="Century Gothic" panose="020B0502020202020204"/>
              </a:rPr>
              <a:t>μειώνουν το άγχος, την ένταση και την κούραση της καθημερινότητας</a:t>
            </a:r>
          </a:p>
          <a:p>
            <a:pPr marL="342900" lvl="0" indent="-342900">
              <a:spcBef>
                <a:spcPts val="1000"/>
              </a:spcBef>
              <a:spcAft>
                <a:spcPts val="0"/>
              </a:spcAft>
              <a:buClr>
                <a:srgbClr val="E78712"/>
              </a:buClr>
              <a:buSzTx/>
              <a:buFont typeface="Arial" panose="020B0604020202020204" pitchFamily="34" charset="0"/>
              <a:buChar char="•"/>
            </a:pPr>
            <a:r>
              <a:rPr lang="el-GR" sz="1900" dirty="0" smtClean="0">
                <a:solidFill>
                  <a:prstClr val="black">
                    <a:lumMod val="75000"/>
                    <a:lumOff val="25000"/>
                  </a:prstClr>
                </a:solidFill>
                <a:latin typeface="Century Gothic" panose="020B0502020202020204"/>
              </a:rPr>
              <a:t>βελτιώνουν επιδόσεις στο σχολείο</a:t>
            </a:r>
          </a:p>
          <a:p>
            <a:pPr marL="342900" indent="-342900">
              <a:buFont typeface="Arial" panose="020B0604020202020204" pitchFamily="34" charset="0"/>
              <a:buChar char="•"/>
            </a:pPr>
            <a:endParaRPr lang="el-GR" dirty="0"/>
          </a:p>
        </p:txBody>
      </p:sp>
      <p:sp>
        <p:nvSpPr>
          <p:cNvPr id="4" name="Βέλος προς τα κάτω 3"/>
          <p:cNvSpPr/>
          <p:nvPr/>
        </p:nvSpPr>
        <p:spPr>
          <a:xfrm>
            <a:off x="1841679" y="3889420"/>
            <a:ext cx="528034" cy="682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91381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7368" y="784322"/>
            <a:ext cx="9609668" cy="1468800"/>
          </a:xfrm>
        </p:spPr>
        <p:txBody>
          <a:bodyPr>
            <a:normAutofit/>
          </a:bodyPr>
          <a:lstStyle/>
          <a:p>
            <a:pPr algn="ctr"/>
            <a:r>
              <a:rPr lang="el-GR" sz="4000" b="1" dirty="0"/>
              <a:t>Μελέτη</a:t>
            </a:r>
            <a:br>
              <a:rPr lang="el-GR" sz="4000" b="1" dirty="0"/>
            </a:br>
            <a:endParaRPr lang="el-GR" sz="4000" b="1" dirty="0"/>
          </a:p>
        </p:txBody>
      </p:sp>
      <p:sp>
        <p:nvSpPr>
          <p:cNvPr id="3" name="Θέση κειμένου 2"/>
          <p:cNvSpPr>
            <a:spLocks noGrp="1"/>
          </p:cNvSpPr>
          <p:nvPr>
            <p:ph type="body" idx="1"/>
          </p:nvPr>
        </p:nvSpPr>
        <p:spPr>
          <a:xfrm>
            <a:off x="1133341" y="1738648"/>
            <a:ext cx="9890974" cy="4507605"/>
          </a:xfrm>
        </p:spPr>
        <p:txBody>
          <a:bodyPr>
            <a:normAutofit fontScale="92500" lnSpcReduction="10000"/>
          </a:bodyPr>
          <a:lstStyle/>
          <a:p>
            <a:pPr marL="342900" indent="-342900">
              <a:buFont typeface="Wingdings" panose="05000000000000000000" pitchFamily="2" charset="2"/>
              <a:buChar char="§"/>
            </a:pPr>
            <a:r>
              <a:rPr lang="el-GR" dirty="0"/>
              <a:t>σε προκαθορισμένη, σταθερή, συγκεκριμένη </a:t>
            </a:r>
            <a:r>
              <a:rPr lang="el-GR" dirty="0" smtClean="0"/>
              <a:t>ώρα</a:t>
            </a:r>
            <a:endParaRPr lang="en-US" dirty="0" smtClean="0"/>
          </a:p>
          <a:p>
            <a:endParaRPr lang="el-GR" dirty="0"/>
          </a:p>
          <a:p>
            <a:pPr marL="342900" indent="-342900">
              <a:buFont typeface="Wingdings" panose="05000000000000000000" pitchFamily="2" charset="2"/>
              <a:buChar char="§"/>
            </a:pPr>
            <a:r>
              <a:rPr lang="el-GR" dirty="0"/>
              <a:t>σε σταθερό, ήσυχο </a:t>
            </a:r>
            <a:r>
              <a:rPr lang="el-GR" dirty="0" smtClean="0"/>
              <a:t>χώρο</a:t>
            </a:r>
            <a:endParaRPr lang="en-US" dirty="0" smtClean="0"/>
          </a:p>
          <a:p>
            <a:endParaRPr lang="el-GR" dirty="0"/>
          </a:p>
          <a:p>
            <a:pPr marL="342900" indent="-342900">
              <a:buFont typeface="Wingdings" panose="05000000000000000000" pitchFamily="2" charset="2"/>
              <a:buChar char="§"/>
            </a:pPr>
            <a:r>
              <a:rPr lang="el-GR" dirty="0" smtClean="0"/>
              <a:t>διαχωρισμός ρόλων</a:t>
            </a:r>
            <a:endParaRPr lang="en-US" dirty="0" smtClean="0"/>
          </a:p>
          <a:p>
            <a:pPr>
              <a:buFont typeface="Wingdings" panose="05000000000000000000" pitchFamily="2" charset="2"/>
              <a:buChar char="v"/>
            </a:pPr>
            <a:r>
              <a:rPr lang="el-GR" dirty="0"/>
              <a:t>ΟΧΙ </a:t>
            </a:r>
            <a:r>
              <a:rPr lang="el-GR" dirty="0" err="1"/>
              <a:t>υπερ</a:t>
            </a:r>
            <a:r>
              <a:rPr lang="el-GR" dirty="0"/>
              <a:t>-εμπλοκή &amp; υπερβολικό άγχος</a:t>
            </a:r>
          </a:p>
          <a:p>
            <a:pPr>
              <a:buFont typeface="Wingdings" panose="05000000000000000000" pitchFamily="2" charset="2"/>
              <a:buChar char="v"/>
            </a:pPr>
            <a:r>
              <a:rPr lang="el-GR" dirty="0"/>
              <a:t>ΝΑΙ βοήθεια, στήριξη, </a:t>
            </a:r>
            <a:r>
              <a:rPr lang="el-GR" dirty="0" smtClean="0"/>
              <a:t>καθοδήγηση</a:t>
            </a:r>
            <a:endParaRPr lang="en-US" dirty="0" smtClean="0"/>
          </a:p>
          <a:p>
            <a:pPr>
              <a:buFont typeface="Wingdings" panose="05000000000000000000" pitchFamily="2" charset="2"/>
              <a:buChar char="v"/>
            </a:pPr>
            <a:endParaRPr lang="en-US" dirty="0">
              <a:solidFill>
                <a:prstClr val="black">
                  <a:lumMod val="75000"/>
                  <a:lumOff val="25000"/>
                </a:prstClr>
              </a:solidFill>
            </a:endParaRPr>
          </a:p>
          <a:p>
            <a:pPr marL="342900" indent="-342900">
              <a:buFont typeface="Wingdings" panose="05000000000000000000" pitchFamily="2" charset="2"/>
              <a:buChar char="§"/>
            </a:pPr>
            <a:r>
              <a:rPr lang="el-GR" dirty="0" smtClean="0"/>
              <a:t>αποφυγή </a:t>
            </a:r>
            <a:r>
              <a:rPr lang="el-GR" dirty="0"/>
              <a:t>αρνητικών χαρακτηρισμών και </a:t>
            </a:r>
            <a:r>
              <a:rPr lang="el-GR" dirty="0" smtClean="0"/>
              <a:t>συγκρίσεων</a:t>
            </a:r>
            <a:endParaRPr lang="en-US" dirty="0" smtClean="0"/>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l-GR" dirty="0">
                <a:solidFill>
                  <a:prstClr val="black">
                    <a:lumMod val="75000"/>
                    <a:lumOff val="25000"/>
                  </a:prstClr>
                </a:solidFill>
              </a:rPr>
              <a:t>παράδειγμα προς μίμηση</a:t>
            </a:r>
          </a:p>
          <a:p>
            <a:endParaRPr lang="el-GR" dirty="0"/>
          </a:p>
          <a:p>
            <a:pPr lvl="0">
              <a:buClr>
                <a:srgbClr val="E78712"/>
              </a:buClr>
            </a:pPr>
            <a:endParaRPr lang="el-GR" dirty="0"/>
          </a:p>
          <a:p>
            <a:pPr marL="342900" indent="-342900">
              <a:buFont typeface="Wingdings" panose="05000000000000000000" pitchFamily="2" charset="2"/>
              <a:buChar char="§"/>
            </a:pPr>
            <a:endParaRPr lang="el-GR" dirty="0"/>
          </a:p>
          <a:p>
            <a:pPr lvl="0">
              <a:buClr>
                <a:srgbClr val="E78712"/>
              </a:buClr>
            </a:pPr>
            <a:endParaRPr lang="el-GR" dirty="0">
              <a:solidFill>
                <a:prstClr val="black">
                  <a:lumMod val="75000"/>
                  <a:lumOff val="25000"/>
                </a:prstClr>
              </a:solidFill>
            </a:endParaRPr>
          </a:p>
          <a:p>
            <a:pPr marL="342900" indent="-342900">
              <a:buFont typeface="Wingdings" panose="05000000000000000000" pitchFamily="2" charset="2"/>
              <a:buChar char="§"/>
            </a:pPr>
            <a:endParaRPr lang="el-GR" dirty="0">
              <a:solidFill>
                <a:prstClr val="black">
                  <a:lumMod val="75000"/>
                  <a:lumOff val="25000"/>
                </a:prstClr>
              </a:solidFill>
            </a:endParaRPr>
          </a:p>
        </p:txBody>
      </p:sp>
    </p:spTree>
    <p:extLst>
      <p:ext uri="{BB962C8B-B14F-4D97-AF65-F5344CB8AC3E}">
        <p14:creationId xmlns:p14="http://schemas.microsoft.com/office/powerpoint/2010/main" xmlns="" val="2434325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7E1CE3F-7D19-853D-CBA8-E7BBA4C9C613}"/>
              </a:ext>
            </a:extLst>
          </p:cNvPr>
          <p:cNvSpPr>
            <a:spLocks noGrp="1"/>
          </p:cNvSpPr>
          <p:nvPr>
            <p:ph type="title"/>
          </p:nvPr>
        </p:nvSpPr>
        <p:spPr>
          <a:xfrm>
            <a:off x="1295402" y="804580"/>
            <a:ext cx="9601196" cy="1228408"/>
          </a:xfrm>
        </p:spPr>
        <p:txBody>
          <a:bodyPr>
            <a:normAutofit/>
          </a:bodyPr>
          <a:lstStyle/>
          <a:p>
            <a:r>
              <a:rPr lang="el-GR" sz="4000" b="1" dirty="0" smtClean="0"/>
              <a:t>Μελέτη </a:t>
            </a:r>
            <a:endParaRPr lang="el-GR" sz="4000" b="1" dirty="0"/>
          </a:p>
        </p:txBody>
      </p:sp>
      <p:sp>
        <p:nvSpPr>
          <p:cNvPr id="3" name="Θέση περιεχομένου 2">
            <a:extLst>
              <a:ext uri="{FF2B5EF4-FFF2-40B4-BE49-F238E27FC236}">
                <a16:creationId xmlns:a16="http://schemas.microsoft.com/office/drawing/2014/main" xmlns="" id="{A90A7017-B0CF-200A-55DD-DB8B7B7B2574}"/>
              </a:ext>
            </a:extLst>
          </p:cNvPr>
          <p:cNvSpPr>
            <a:spLocks noGrp="1"/>
          </p:cNvSpPr>
          <p:nvPr>
            <p:ph idx="1"/>
          </p:nvPr>
        </p:nvSpPr>
        <p:spPr>
          <a:xfrm>
            <a:off x="1295402" y="2592442"/>
            <a:ext cx="9601196" cy="3318936"/>
          </a:xfrm>
        </p:spPr>
        <p:txBody>
          <a:bodyPr>
            <a:normAutofit/>
          </a:bodyPr>
          <a:lstStyle/>
          <a:p>
            <a:pPr marL="0" indent="0" algn="just"/>
            <a:r>
              <a:rPr lang="el-GR" sz="2000" dirty="0" smtClean="0"/>
              <a:t>Φτιάξτε ένα οπτικό πρόγραμμα μελέτης που θα συντονίσει την διαδικασία της μελέτης.</a:t>
            </a:r>
            <a:r>
              <a:rPr lang="el-GR" sz="2000" dirty="0"/>
              <a:t> </a:t>
            </a:r>
            <a:r>
              <a:rPr lang="el-GR" sz="2000" dirty="0" smtClean="0"/>
              <a:t>Μπορεί να είναι είτε ημερήσιο είτε μηνιαίο. </a:t>
            </a:r>
          </a:p>
          <a:p>
            <a:pPr marL="0" indent="0" algn="ctr">
              <a:buNone/>
            </a:pPr>
            <a:r>
              <a:rPr lang="el-GR" sz="2000" u="sng" dirty="0" smtClean="0"/>
              <a:t>Νοέμβριος</a:t>
            </a:r>
          </a:p>
          <a:p>
            <a:pPr marL="0" indent="0" algn="ctr">
              <a:buNone/>
            </a:pPr>
            <a:endParaRPr lang="el-GR" sz="2000" u="sng" dirty="0" smtClean="0"/>
          </a:p>
        </p:txBody>
      </p:sp>
      <p:graphicFrame>
        <p:nvGraphicFramePr>
          <p:cNvPr id="4" name="3 - Πίνακας"/>
          <p:cNvGraphicFramePr>
            <a:graphicFrameLocks noGrp="1"/>
          </p:cNvGraphicFramePr>
          <p:nvPr/>
        </p:nvGraphicFramePr>
        <p:xfrm>
          <a:off x="2089664" y="3693525"/>
          <a:ext cx="8128001" cy="2275840"/>
        </p:xfrm>
        <a:graphic>
          <a:graphicData uri="http://schemas.openxmlformats.org/drawingml/2006/table">
            <a:tbl>
              <a:tblPr firstRow="1" bandRow="1">
                <a:tableStyleId>{5C22544A-7EE6-4342-B048-85BDC9FD1C3A}</a:tableStyleId>
              </a:tblPr>
              <a:tblGrid>
                <a:gridCol w="1161143"/>
                <a:gridCol w="1161143"/>
                <a:gridCol w="1161143"/>
                <a:gridCol w="1161143"/>
                <a:gridCol w="1161143"/>
                <a:gridCol w="1161143"/>
                <a:gridCol w="1161143"/>
              </a:tblGrid>
              <a:tr h="370840">
                <a:tc>
                  <a:txBody>
                    <a:bodyPr/>
                    <a:lstStyle/>
                    <a:p>
                      <a:pPr algn="ctr"/>
                      <a:r>
                        <a:rPr lang="el-GR" sz="1200" dirty="0" smtClean="0">
                          <a:solidFill>
                            <a:schemeClr val="tx1"/>
                          </a:solidFill>
                        </a:rPr>
                        <a:t>ΔΕΥΤΕΡΑ</a:t>
                      </a:r>
                      <a:endParaRPr lang="el-GR" sz="1200" dirty="0">
                        <a:solidFill>
                          <a:schemeClr val="tx1"/>
                        </a:solidFill>
                      </a:endParaRPr>
                    </a:p>
                  </a:txBody>
                  <a:tcPr/>
                </a:tc>
                <a:tc>
                  <a:txBody>
                    <a:bodyPr/>
                    <a:lstStyle/>
                    <a:p>
                      <a:pPr algn="ctr"/>
                      <a:r>
                        <a:rPr lang="el-GR" sz="1200" dirty="0" smtClean="0">
                          <a:solidFill>
                            <a:schemeClr val="tx1"/>
                          </a:solidFill>
                        </a:rPr>
                        <a:t>ΤΡΙΤΗ</a:t>
                      </a:r>
                      <a:endParaRPr lang="el-GR" sz="1200" dirty="0">
                        <a:solidFill>
                          <a:schemeClr val="tx1"/>
                        </a:solidFill>
                      </a:endParaRPr>
                    </a:p>
                  </a:txBody>
                  <a:tcPr/>
                </a:tc>
                <a:tc>
                  <a:txBody>
                    <a:bodyPr/>
                    <a:lstStyle/>
                    <a:p>
                      <a:r>
                        <a:rPr lang="el-GR" sz="1200" dirty="0" smtClean="0">
                          <a:solidFill>
                            <a:schemeClr val="tx1"/>
                          </a:solidFill>
                        </a:rPr>
                        <a:t>ΤΕΤΑΡΤΗ</a:t>
                      </a:r>
                      <a:endParaRPr lang="el-GR" sz="1200" dirty="0">
                        <a:solidFill>
                          <a:schemeClr val="tx1"/>
                        </a:solidFill>
                      </a:endParaRPr>
                    </a:p>
                  </a:txBody>
                  <a:tcPr/>
                </a:tc>
                <a:tc>
                  <a:txBody>
                    <a:bodyPr/>
                    <a:lstStyle/>
                    <a:p>
                      <a:r>
                        <a:rPr lang="el-GR" sz="1200" dirty="0" smtClean="0">
                          <a:solidFill>
                            <a:schemeClr val="tx1"/>
                          </a:solidFill>
                        </a:rPr>
                        <a:t>ΠΕΜΠΤΗ</a:t>
                      </a:r>
                      <a:endParaRPr lang="el-GR" sz="1200" dirty="0">
                        <a:solidFill>
                          <a:schemeClr val="tx1"/>
                        </a:solidFill>
                      </a:endParaRPr>
                    </a:p>
                  </a:txBody>
                  <a:tcPr/>
                </a:tc>
                <a:tc>
                  <a:txBody>
                    <a:bodyPr/>
                    <a:lstStyle/>
                    <a:p>
                      <a:pPr algn="ctr"/>
                      <a:r>
                        <a:rPr lang="el-GR" sz="1200" dirty="0" smtClean="0">
                          <a:solidFill>
                            <a:schemeClr val="tx1"/>
                          </a:solidFill>
                        </a:rPr>
                        <a:t>ΠΑΡΑΣΚΕΥΗ</a:t>
                      </a:r>
                      <a:endParaRPr lang="el-GR" sz="1200" dirty="0">
                        <a:solidFill>
                          <a:schemeClr val="tx1"/>
                        </a:solidFill>
                      </a:endParaRPr>
                    </a:p>
                  </a:txBody>
                  <a:tcPr/>
                </a:tc>
                <a:tc>
                  <a:txBody>
                    <a:bodyPr/>
                    <a:lstStyle/>
                    <a:p>
                      <a:pPr algn="ctr"/>
                      <a:r>
                        <a:rPr lang="el-GR" sz="1200" dirty="0" smtClean="0">
                          <a:solidFill>
                            <a:schemeClr val="tx1"/>
                          </a:solidFill>
                        </a:rPr>
                        <a:t>ΣΑΒΒΑΤΟ</a:t>
                      </a:r>
                      <a:endParaRPr lang="el-GR" sz="1200" dirty="0">
                        <a:solidFill>
                          <a:schemeClr val="tx1"/>
                        </a:solidFill>
                      </a:endParaRPr>
                    </a:p>
                  </a:txBody>
                  <a:tcPr/>
                </a:tc>
                <a:tc>
                  <a:txBody>
                    <a:bodyPr/>
                    <a:lstStyle/>
                    <a:p>
                      <a:pPr algn="ctr"/>
                      <a:r>
                        <a:rPr lang="el-GR" sz="1200" dirty="0" smtClean="0">
                          <a:solidFill>
                            <a:schemeClr val="tx1"/>
                          </a:solidFill>
                        </a:rPr>
                        <a:t>ΚΥΡΙΑΚΗ</a:t>
                      </a:r>
                      <a:endParaRPr lang="el-GR" sz="1200" dirty="0">
                        <a:solidFill>
                          <a:schemeClr val="tx1"/>
                        </a:solidFill>
                      </a:endParaRPr>
                    </a:p>
                  </a:txBody>
                  <a:tcPr/>
                </a:tc>
              </a:tr>
              <a:tr h="370840">
                <a:tc>
                  <a:txBody>
                    <a:bodyPr/>
                    <a:lstStyle/>
                    <a:p>
                      <a:endParaRPr lang="el-GR" dirty="0"/>
                    </a:p>
                  </a:txBody>
                  <a:tcPr/>
                </a:tc>
                <a:tc>
                  <a:txBody>
                    <a:bodyPr/>
                    <a:lstStyle/>
                    <a:p>
                      <a:pPr marL="228600" indent="-228600">
                        <a:buAutoNum type="arabicPlain"/>
                      </a:pPr>
                      <a:r>
                        <a:rPr lang="el-GR" sz="1000" b="1" dirty="0" err="1" smtClean="0"/>
                        <a:t>Διάγωνισμα</a:t>
                      </a:r>
                      <a:endParaRPr lang="el-GR" sz="1000" b="1" dirty="0" smtClean="0"/>
                    </a:p>
                    <a:p>
                      <a:pPr marL="228600" indent="-228600">
                        <a:buNone/>
                      </a:pPr>
                      <a:r>
                        <a:rPr lang="el-GR" sz="1000" b="1" dirty="0" smtClean="0"/>
                        <a:t>         </a:t>
                      </a:r>
                      <a:r>
                        <a:rPr lang="el-GR" sz="1000" b="1" dirty="0" err="1" smtClean="0"/>
                        <a:t>Ιστοριας</a:t>
                      </a:r>
                      <a:endParaRPr lang="el-GR" sz="1000" dirty="0"/>
                    </a:p>
                  </a:txBody>
                  <a:tcPr/>
                </a:tc>
                <a:tc>
                  <a:txBody>
                    <a:bodyPr/>
                    <a:lstStyle/>
                    <a:p>
                      <a:r>
                        <a:rPr lang="el-GR" sz="800" dirty="0" smtClean="0"/>
                        <a:t>2</a:t>
                      </a:r>
                      <a:endParaRPr lang="el-GR" sz="800" dirty="0"/>
                    </a:p>
                  </a:txBody>
                  <a:tcPr/>
                </a:tc>
                <a:tc>
                  <a:txBody>
                    <a:bodyPr/>
                    <a:lstStyle/>
                    <a:p>
                      <a:r>
                        <a:rPr lang="el-GR" sz="800" dirty="0" smtClean="0"/>
                        <a:t>3</a:t>
                      </a:r>
                      <a:endParaRPr lang="el-GR" sz="800" dirty="0"/>
                    </a:p>
                  </a:txBody>
                  <a:tcPr/>
                </a:tc>
                <a:tc>
                  <a:txBody>
                    <a:bodyPr/>
                    <a:lstStyle/>
                    <a:p>
                      <a:r>
                        <a:rPr lang="el-GR" sz="800" dirty="0" smtClean="0"/>
                        <a:t>4</a:t>
                      </a:r>
                      <a:endParaRPr lang="el-GR" sz="800" dirty="0"/>
                    </a:p>
                  </a:txBody>
                  <a:tcPr/>
                </a:tc>
                <a:tc>
                  <a:txBody>
                    <a:bodyPr/>
                    <a:lstStyle/>
                    <a:p>
                      <a:r>
                        <a:rPr lang="el-GR" sz="800" dirty="0" smtClean="0"/>
                        <a:t>5</a:t>
                      </a:r>
                      <a:endParaRPr lang="el-GR" sz="800" dirty="0"/>
                    </a:p>
                  </a:txBody>
                  <a:tcPr/>
                </a:tc>
                <a:tc>
                  <a:txBody>
                    <a:bodyPr/>
                    <a:lstStyle/>
                    <a:p>
                      <a:r>
                        <a:rPr lang="el-GR" sz="800" dirty="0" smtClean="0"/>
                        <a:t>6</a:t>
                      </a:r>
                      <a:endParaRPr lang="el-GR" sz="800" dirty="0"/>
                    </a:p>
                  </a:txBody>
                  <a:tcPr/>
                </a:tc>
              </a:tr>
              <a:tr h="370840">
                <a:tc>
                  <a:txBody>
                    <a:bodyPr/>
                    <a:lstStyle/>
                    <a:p>
                      <a:r>
                        <a:rPr lang="el-GR" sz="800" dirty="0" smtClean="0"/>
                        <a:t>7</a:t>
                      </a:r>
                      <a:endParaRPr lang="el-GR" sz="800" dirty="0"/>
                    </a:p>
                  </a:txBody>
                  <a:tcPr/>
                </a:tc>
                <a:tc>
                  <a:txBody>
                    <a:bodyPr/>
                    <a:lstStyle/>
                    <a:p>
                      <a:r>
                        <a:rPr lang="el-GR" sz="800" dirty="0" smtClean="0"/>
                        <a:t>8</a:t>
                      </a:r>
                      <a:endParaRPr lang="el-GR" sz="800" dirty="0"/>
                    </a:p>
                  </a:txBody>
                  <a:tcPr/>
                </a:tc>
                <a:tc>
                  <a:txBody>
                    <a:bodyPr/>
                    <a:lstStyle/>
                    <a:p>
                      <a:r>
                        <a:rPr lang="el-GR" sz="800" dirty="0" smtClean="0"/>
                        <a:t>9</a:t>
                      </a:r>
                      <a:endParaRPr lang="el-GR" sz="800" dirty="0"/>
                    </a:p>
                  </a:txBody>
                  <a:tcPr/>
                </a:tc>
                <a:tc>
                  <a:txBody>
                    <a:bodyPr/>
                    <a:lstStyle/>
                    <a:p>
                      <a:r>
                        <a:rPr lang="el-GR" sz="800" dirty="0" smtClean="0"/>
                        <a:t>10   </a:t>
                      </a:r>
                      <a:endParaRPr lang="el-GR" sz="800" dirty="0"/>
                    </a:p>
                  </a:txBody>
                  <a:tcPr/>
                </a:tc>
                <a:tc>
                  <a:txBody>
                    <a:bodyPr/>
                    <a:lstStyle/>
                    <a:p>
                      <a:r>
                        <a:rPr lang="el-GR" sz="800" dirty="0" smtClean="0"/>
                        <a:t>11</a:t>
                      </a:r>
                      <a:endParaRPr lang="el-GR" sz="800" dirty="0"/>
                    </a:p>
                  </a:txBody>
                  <a:tcPr/>
                </a:tc>
                <a:tc>
                  <a:txBody>
                    <a:bodyPr/>
                    <a:lstStyle/>
                    <a:p>
                      <a:r>
                        <a:rPr lang="el-GR" sz="800" dirty="0" smtClean="0"/>
                        <a:t>12</a:t>
                      </a:r>
                      <a:endParaRPr lang="el-GR" sz="800" dirty="0"/>
                    </a:p>
                  </a:txBody>
                  <a:tcPr/>
                </a:tc>
                <a:tc>
                  <a:txBody>
                    <a:bodyPr/>
                    <a:lstStyle/>
                    <a:p>
                      <a:r>
                        <a:rPr lang="el-GR" sz="800" dirty="0" smtClean="0"/>
                        <a:t>13</a:t>
                      </a:r>
                      <a:endParaRPr lang="el-GR" sz="800" dirty="0"/>
                    </a:p>
                  </a:txBody>
                  <a:tcPr/>
                </a:tc>
              </a:tr>
              <a:tr h="370840">
                <a:tc>
                  <a:txBody>
                    <a:bodyPr/>
                    <a:lstStyle/>
                    <a:p>
                      <a:r>
                        <a:rPr lang="el-GR" sz="800" dirty="0" smtClean="0"/>
                        <a:t>14</a:t>
                      </a:r>
                      <a:endParaRPr lang="el-GR" sz="800" dirty="0"/>
                    </a:p>
                  </a:txBody>
                  <a:tcPr/>
                </a:tc>
                <a:tc>
                  <a:txBody>
                    <a:bodyPr/>
                    <a:lstStyle/>
                    <a:p>
                      <a:r>
                        <a:rPr lang="el-GR" sz="800" dirty="0" smtClean="0"/>
                        <a:t>15</a:t>
                      </a:r>
                      <a:endParaRPr lang="el-GR" sz="800" dirty="0"/>
                    </a:p>
                  </a:txBody>
                  <a:tcPr/>
                </a:tc>
                <a:tc>
                  <a:txBody>
                    <a:bodyPr/>
                    <a:lstStyle/>
                    <a:p>
                      <a:r>
                        <a:rPr lang="el-GR" sz="800" dirty="0" smtClean="0"/>
                        <a:t>16</a:t>
                      </a:r>
                      <a:endParaRPr lang="el-GR" sz="800" dirty="0"/>
                    </a:p>
                  </a:txBody>
                  <a:tcPr/>
                </a:tc>
                <a:tc>
                  <a:txBody>
                    <a:bodyPr/>
                    <a:lstStyle/>
                    <a:p>
                      <a:pPr marL="228600" indent="-228600">
                        <a:buAutoNum type="arabicPlain" startAt="17"/>
                      </a:pPr>
                      <a:r>
                        <a:rPr lang="el-GR" sz="1000" b="1" dirty="0" smtClean="0"/>
                        <a:t>Γιορτή</a:t>
                      </a:r>
                      <a:r>
                        <a:rPr lang="el-GR" sz="1000" b="1" baseline="0" dirty="0" smtClean="0"/>
                        <a:t> </a:t>
                      </a:r>
                    </a:p>
                    <a:p>
                      <a:pPr marL="228600" indent="-228600">
                        <a:buNone/>
                      </a:pPr>
                      <a:r>
                        <a:rPr lang="el-GR" sz="1000" b="1" baseline="0" dirty="0" smtClean="0"/>
                        <a:t>        Πολυτεχνείου</a:t>
                      </a:r>
                      <a:endParaRPr lang="el-GR" sz="1000" b="1" dirty="0"/>
                    </a:p>
                  </a:txBody>
                  <a:tcPr/>
                </a:tc>
                <a:tc>
                  <a:txBody>
                    <a:bodyPr/>
                    <a:lstStyle/>
                    <a:p>
                      <a:r>
                        <a:rPr lang="el-GR" sz="800" dirty="0" smtClean="0"/>
                        <a:t>18</a:t>
                      </a:r>
                      <a:endParaRPr lang="el-GR" sz="800" dirty="0"/>
                    </a:p>
                  </a:txBody>
                  <a:tcPr/>
                </a:tc>
                <a:tc>
                  <a:txBody>
                    <a:bodyPr/>
                    <a:lstStyle/>
                    <a:p>
                      <a:r>
                        <a:rPr lang="el-GR" sz="800" dirty="0" smtClean="0"/>
                        <a:t>19</a:t>
                      </a:r>
                      <a:endParaRPr lang="el-GR" sz="800" dirty="0"/>
                    </a:p>
                  </a:txBody>
                  <a:tcPr/>
                </a:tc>
                <a:tc>
                  <a:txBody>
                    <a:bodyPr/>
                    <a:lstStyle/>
                    <a:p>
                      <a:r>
                        <a:rPr lang="el-GR" sz="800" dirty="0" smtClean="0"/>
                        <a:t>20</a:t>
                      </a:r>
                      <a:endParaRPr lang="el-GR" sz="800" dirty="0"/>
                    </a:p>
                  </a:txBody>
                  <a:tcPr/>
                </a:tc>
              </a:tr>
              <a:tr h="370840">
                <a:tc>
                  <a:txBody>
                    <a:bodyPr/>
                    <a:lstStyle/>
                    <a:p>
                      <a:r>
                        <a:rPr lang="el-GR" sz="800" dirty="0" smtClean="0"/>
                        <a:t>21</a:t>
                      </a:r>
                      <a:endParaRPr lang="el-GR" sz="800" dirty="0"/>
                    </a:p>
                  </a:txBody>
                  <a:tcPr/>
                </a:tc>
                <a:tc>
                  <a:txBody>
                    <a:bodyPr/>
                    <a:lstStyle/>
                    <a:p>
                      <a:r>
                        <a:rPr lang="el-GR" sz="800" dirty="0" smtClean="0"/>
                        <a:t>22</a:t>
                      </a:r>
                      <a:endParaRPr lang="el-GR" sz="800" dirty="0"/>
                    </a:p>
                  </a:txBody>
                  <a:tcPr/>
                </a:tc>
                <a:tc>
                  <a:txBody>
                    <a:bodyPr/>
                    <a:lstStyle/>
                    <a:p>
                      <a:r>
                        <a:rPr lang="el-GR" sz="800" dirty="0" smtClean="0"/>
                        <a:t>23</a:t>
                      </a:r>
                      <a:endParaRPr lang="el-GR" sz="800" dirty="0"/>
                    </a:p>
                  </a:txBody>
                  <a:tcPr/>
                </a:tc>
                <a:tc>
                  <a:txBody>
                    <a:bodyPr/>
                    <a:lstStyle/>
                    <a:p>
                      <a:r>
                        <a:rPr lang="el-GR" sz="800" dirty="0" smtClean="0"/>
                        <a:t>24</a:t>
                      </a:r>
                      <a:endParaRPr lang="el-GR" sz="800" dirty="0"/>
                    </a:p>
                  </a:txBody>
                  <a:tcPr/>
                </a:tc>
                <a:tc>
                  <a:txBody>
                    <a:bodyPr/>
                    <a:lstStyle/>
                    <a:p>
                      <a:r>
                        <a:rPr lang="el-GR" sz="800" dirty="0" smtClean="0"/>
                        <a:t>25</a:t>
                      </a:r>
                      <a:endParaRPr lang="el-GR" sz="800" dirty="0"/>
                    </a:p>
                  </a:txBody>
                  <a:tcPr/>
                </a:tc>
                <a:tc>
                  <a:txBody>
                    <a:bodyPr/>
                    <a:lstStyle/>
                    <a:p>
                      <a:r>
                        <a:rPr lang="el-GR" sz="800" dirty="0" smtClean="0"/>
                        <a:t>26</a:t>
                      </a:r>
                      <a:endParaRPr lang="el-GR" sz="800" dirty="0"/>
                    </a:p>
                  </a:txBody>
                  <a:tcPr/>
                </a:tc>
                <a:tc>
                  <a:txBody>
                    <a:bodyPr/>
                    <a:lstStyle/>
                    <a:p>
                      <a:r>
                        <a:rPr lang="el-GR" sz="800" dirty="0" smtClean="0"/>
                        <a:t>27</a:t>
                      </a:r>
                      <a:endParaRPr lang="el-GR" sz="800" dirty="0"/>
                    </a:p>
                  </a:txBody>
                  <a:tcPr/>
                </a:tc>
              </a:tr>
              <a:tr h="370840">
                <a:tc>
                  <a:txBody>
                    <a:bodyPr/>
                    <a:lstStyle/>
                    <a:p>
                      <a:r>
                        <a:rPr lang="el-GR" sz="800" dirty="0" smtClean="0"/>
                        <a:t>28</a:t>
                      </a:r>
                      <a:endParaRPr lang="el-GR" sz="800" dirty="0"/>
                    </a:p>
                  </a:txBody>
                  <a:tcPr/>
                </a:tc>
                <a:tc>
                  <a:txBody>
                    <a:bodyPr/>
                    <a:lstStyle/>
                    <a:p>
                      <a:r>
                        <a:rPr lang="el-GR" sz="800" dirty="0" smtClean="0"/>
                        <a:t>29    </a:t>
                      </a:r>
                      <a:r>
                        <a:rPr lang="el-GR" sz="1000" b="1" dirty="0" smtClean="0"/>
                        <a:t>Εκδρομή</a:t>
                      </a:r>
                      <a:endParaRPr lang="el-GR" sz="800" dirty="0"/>
                    </a:p>
                  </a:txBody>
                  <a:tcPr/>
                </a:tc>
                <a:tc>
                  <a:txBody>
                    <a:bodyPr/>
                    <a:lstStyle/>
                    <a:p>
                      <a:r>
                        <a:rPr lang="el-GR" sz="800" dirty="0" smtClean="0"/>
                        <a:t>30</a:t>
                      </a:r>
                      <a:endParaRPr lang="el-GR" sz="800" dirty="0"/>
                    </a:p>
                  </a:txBody>
                  <a:tcPr/>
                </a:tc>
                <a:tc>
                  <a:txBody>
                    <a:bodyPr/>
                    <a:lstStyle/>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bl>
          </a:graphicData>
        </a:graphic>
      </p:graphicFrame>
    </p:spTree>
    <p:extLst>
      <p:ext uri="{BB962C8B-B14F-4D97-AF65-F5344CB8AC3E}">
        <p14:creationId xmlns:p14="http://schemas.microsoft.com/office/powerpoint/2010/main" xmlns="" val="110572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95402" y="982132"/>
            <a:ext cx="9601196" cy="1019663"/>
          </a:xfrm>
        </p:spPr>
        <p:txBody>
          <a:bodyPr>
            <a:normAutofit/>
          </a:bodyPr>
          <a:lstStyle/>
          <a:p>
            <a:r>
              <a:rPr lang="el-GR" sz="2000" b="1" dirty="0" smtClean="0"/>
              <a:t>Ανάρτηση Ημερήσιου Προγράμματος</a:t>
            </a:r>
            <a:endParaRPr lang="el-GR" sz="2000" b="1" dirty="0"/>
          </a:p>
        </p:txBody>
      </p:sp>
      <p:graphicFrame>
        <p:nvGraphicFramePr>
          <p:cNvPr id="4" name="3 - Θέση περιεχομένου"/>
          <p:cNvGraphicFramePr>
            <a:graphicFrameLocks noGrp="1"/>
          </p:cNvGraphicFramePr>
          <p:nvPr>
            <p:ph idx="1"/>
          </p:nvPr>
        </p:nvGraphicFramePr>
        <p:xfrm>
          <a:off x="1295400" y="2557463"/>
          <a:ext cx="9601200" cy="2966720"/>
        </p:xfrm>
        <a:graphic>
          <a:graphicData uri="http://schemas.openxmlformats.org/drawingml/2006/table">
            <a:tbl>
              <a:tblPr firstRow="1" bandRow="1">
                <a:tableStyleId>{5C22544A-7EE6-4342-B048-85BDC9FD1C3A}</a:tableStyleId>
              </a:tblPr>
              <a:tblGrid>
                <a:gridCol w="9601200"/>
              </a:tblGrid>
              <a:tr h="370840">
                <a:tc>
                  <a:txBody>
                    <a:bodyPr/>
                    <a:lstStyle/>
                    <a:p>
                      <a:pPr algn="ctr"/>
                      <a:r>
                        <a:rPr lang="el-GR" dirty="0" smtClean="0">
                          <a:solidFill>
                            <a:schemeClr val="tx1"/>
                          </a:solidFill>
                        </a:rPr>
                        <a:t>ΔΕΥΤΕΡΑ</a:t>
                      </a:r>
                      <a:endParaRPr lang="el-GR" dirty="0">
                        <a:solidFill>
                          <a:schemeClr val="tx1"/>
                        </a:solidFill>
                      </a:endParaRPr>
                    </a:p>
                  </a:txBody>
                  <a:tcPr/>
                </a:tc>
              </a:tr>
              <a:tr h="370840">
                <a:tc>
                  <a:txBody>
                    <a:bodyPr/>
                    <a:lstStyle/>
                    <a:p>
                      <a:pPr algn="ctr"/>
                      <a:r>
                        <a:rPr lang="el-GR" sz="1600" dirty="0" smtClean="0"/>
                        <a:t>ΓΛΩΣΣΑ</a:t>
                      </a:r>
                      <a:endParaRPr lang="el-GR" sz="1600" dirty="0"/>
                    </a:p>
                  </a:txBody>
                  <a:tcPr/>
                </a:tc>
              </a:tr>
              <a:tr h="370840">
                <a:tc>
                  <a:txBody>
                    <a:bodyPr/>
                    <a:lstStyle/>
                    <a:p>
                      <a:r>
                        <a:rPr lang="el-GR" sz="1600" dirty="0" smtClean="0"/>
                        <a:t>1. Γράφουμε ορθογραφία.</a:t>
                      </a:r>
                      <a:endParaRPr lang="el-GR" sz="1600" dirty="0"/>
                    </a:p>
                  </a:txBody>
                  <a:tcPr/>
                </a:tc>
              </a:tr>
              <a:tr h="370840">
                <a:tc>
                  <a:txBody>
                    <a:bodyPr/>
                    <a:lstStyle/>
                    <a:p>
                      <a:r>
                        <a:rPr lang="el-GR" sz="1600" dirty="0" smtClean="0"/>
                        <a:t>2. Λύνω τις ασκήσεις</a:t>
                      </a:r>
                      <a:r>
                        <a:rPr lang="el-GR" sz="1600" baseline="0" dirty="0" smtClean="0"/>
                        <a:t>.</a:t>
                      </a:r>
                      <a:endParaRPr lang="el-GR" sz="1600" dirty="0"/>
                    </a:p>
                  </a:txBody>
                  <a:tcPr/>
                </a:tc>
              </a:tr>
              <a:tr h="370840">
                <a:tc>
                  <a:txBody>
                    <a:bodyPr/>
                    <a:lstStyle/>
                    <a:p>
                      <a:r>
                        <a:rPr lang="el-GR" sz="1600" dirty="0" smtClean="0"/>
                        <a:t>3. Διαβάζω το κείμενο.</a:t>
                      </a:r>
                      <a:endParaRPr lang="el-GR" sz="1600" dirty="0"/>
                    </a:p>
                  </a:txBody>
                  <a:tcPr/>
                </a:tc>
              </a:tr>
              <a:tr h="370840">
                <a:tc>
                  <a:txBody>
                    <a:bodyPr/>
                    <a:lstStyle/>
                    <a:p>
                      <a:pPr algn="ctr"/>
                      <a:r>
                        <a:rPr lang="el-GR" sz="1600" b="0" dirty="0" smtClean="0"/>
                        <a:t>ΜΑΘΗΜΑΤΙΚΑ</a:t>
                      </a:r>
                      <a:endParaRPr lang="el-GR" sz="1600" b="0" dirty="0"/>
                    </a:p>
                  </a:txBody>
                  <a:tcPr/>
                </a:tc>
              </a:tr>
              <a:tr h="370840">
                <a:tc>
                  <a:txBody>
                    <a:bodyPr/>
                    <a:lstStyle/>
                    <a:p>
                      <a:r>
                        <a:rPr lang="el-GR" dirty="0" smtClean="0"/>
                        <a:t>1. Λύνω</a:t>
                      </a:r>
                      <a:r>
                        <a:rPr lang="el-GR" baseline="0" dirty="0" smtClean="0"/>
                        <a:t> τις ασκήσεις στο τετράδιο εργασιών.</a:t>
                      </a:r>
                      <a:endParaRPr lang="el-GR" dirty="0"/>
                    </a:p>
                  </a:txBody>
                  <a:tcPr/>
                </a:tc>
              </a:tr>
              <a:tr h="370840">
                <a:tc>
                  <a:txBody>
                    <a:bodyPr/>
                    <a:lstStyle/>
                    <a:p>
                      <a:endParaRPr lang="el-GR"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Σύντομα Διαλείμματα</a:t>
            </a:r>
            <a:endParaRPr lang="el-GR" sz="4000" b="1" dirty="0"/>
          </a:p>
        </p:txBody>
      </p:sp>
      <p:sp>
        <p:nvSpPr>
          <p:cNvPr id="3" name="2 - Θέση περιεχομένου"/>
          <p:cNvSpPr>
            <a:spLocks noGrp="1"/>
          </p:cNvSpPr>
          <p:nvPr>
            <p:ph idx="1"/>
          </p:nvPr>
        </p:nvSpPr>
        <p:spPr/>
        <p:txBody>
          <a:bodyPr>
            <a:normAutofit fontScale="70000" lnSpcReduction="20000"/>
          </a:bodyPr>
          <a:lstStyle/>
          <a:p>
            <a:pPr marL="0" indent="0" algn="ctr">
              <a:buNone/>
            </a:pPr>
            <a:r>
              <a:rPr lang="el-GR" sz="2800" b="1" u="sng" dirty="0" smtClean="0"/>
              <a:t>Εφαρμόστε την άσκηση των ¨15 λεπτών¨.</a:t>
            </a:r>
            <a:endParaRPr lang="el-GR" sz="2800" dirty="0" smtClean="0"/>
          </a:p>
          <a:p>
            <a:pPr marL="0" indent="0" algn="just">
              <a:buNone/>
            </a:pPr>
            <a:r>
              <a:rPr lang="el-GR" dirty="0" smtClean="0"/>
              <a:t>Όταν δυσκολεύεται να συγκεντρωθεί για να ξεκινήσει και να </a:t>
            </a:r>
            <a:r>
              <a:rPr lang="el-GR" dirty="0" err="1" smtClean="0"/>
              <a:t>ολοκληρώσειή</a:t>
            </a:r>
            <a:r>
              <a:rPr lang="el-GR" dirty="0" smtClean="0"/>
              <a:t> όταν κουράζεται γρήγορα.</a:t>
            </a:r>
          </a:p>
          <a:p>
            <a:pPr marL="0" indent="0" algn="just">
              <a:buNone/>
            </a:pPr>
            <a:endParaRPr lang="el-GR" dirty="0" smtClean="0"/>
          </a:p>
          <a:p>
            <a:pPr algn="just">
              <a:buFont typeface="Wingdings" pitchFamily="2" charset="2"/>
              <a:buChar char="Ø"/>
            </a:pPr>
            <a:r>
              <a:rPr lang="el-GR" dirty="0" smtClean="0"/>
              <a:t>Ρυθμίστε ένα χρονόμετρο στα 15λεπτά.</a:t>
            </a:r>
          </a:p>
          <a:p>
            <a:pPr algn="just">
              <a:buFont typeface="Wingdings" pitchFamily="2" charset="2"/>
              <a:buChar char="Ø"/>
            </a:pPr>
            <a:r>
              <a:rPr lang="el-GR" dirty="0" smtClean="0"/>
              <a:t>Ζητήστε του να επικεντρωθεί σε αυτή και μόνο την εργασία για 15 λεπτά.</a:t>
            </a:r>
          </a:p>
          <a:p>
            <a:pPr algn="just">
              <a:buFont typeface="Wingdings" pitchFamily="2" charset="2"/>
              <a:buChar char="Ø"/>
            </a:pPr>
            <a:r>
              <a:rPr lang="el-GR" dirty="0" smtClean="0"/>
              <a:t>Όταν τελειώσει ο χρόνος δώστε του </a:t>
            </a:r>
            <a:r>
              <a:rPr lang="el-GR" b="1" u="sng" dirty="0" smtClean="0"/>
              <a:t>την επιλογή</a:t>
            </a:r>
            <a:r>
              <a:rPr lang="el-GR" dirty="0" smtClean="0"/>
              <a:t> </a:t>
            </a:r>
            <a:r>
              <a:rPr lang="el-GR" dirty="0" err="1" smtClean="0"/>
              <a:t>εαν</a:t>
            </a:r>
            <a:r>
              <a:rPr lang="el-GR" dirty="0" smtClean="0"/>
              <a:t> μπορεί να συνεχίσει ή όχι.</a:t>
            </a:r>
          </a:p>
          <a:p>
            <a:pPr algn="just">
              <a:buFont typeface="Wingdings" pitchFamily="2" charset="2"/>
              <a:buChar char="Ø"/>
            </a:pPr>
            <a:r>
              <a:rPr lang="el-GR" dirty="0" smtClean="0"/>
              <a:t>Εάν </a:t>
            </a:r>
            <a:r>
              <a:rPr lang="el-GR" dirty="0" smtClean="0"/>
              <a:t>δεν μπορεί σταματήστε και κάντε ένα σύντομο διάλειμμα 5-10 λεπτών.</a:t>
            </a:r>
          </a:p>
          <a:p>
            <a:pPr algn="just">
              <a:buFont typeface="Wingdings" pitchFamily="2" charset="2"/>
              <a:buChar char="Ø"/>
            </a:pPr>
            <a:r>
              <a:rPr lang="el-GR" dirty="0" smtClean="0"/>
              <a:t>Κατά </a:t>
            </a:r>
            <a:r>
              <a:rPr lang="el-GR" dirty="0" smtClean="0"/>
              <a:t>την διάρκεια του διαλείμματος μπορεί είτε να </a:t>
            </a:r>
            <a:r>
              <a:rPr lang="el-GR" dirty="0" err="1" smtClean="0"/>
              <a:t>χαλαρωση</a:t>
            </a:r>
            <a:r>
              <a:rPr lang="el-GR" dirty="0" smtClean="0"/>
              <a:t>- ξεκουραστεί είτε να ασχοληθεί με μια ευχάριστη δραστηριότητα, όπως μια ζωγραφιά, ένα παραμύθι, ένα σύντομο επιτραπέζιο.</a:t>
            </a:r>
          </a:p>
          <a:p>
            <a:pPr algn="just">
              <a:buFont typeface="Wingdings" pitchFamily="2" charset="2"/>
              <a:buChar char="Ø"/>
            </a:pPr>
            <a:r>
              <a:rPr lang="el-GR" b="1" dirty="0" smtClean="0"/>
              <a:t>Όχι </a:t>
            </a:r>
            <a:r>
              <a:rPr lang="el-GR" b="1" dirty="0" smtClean="0"/>
              <a:t>οθόνες( </a:t>
            </a:r>
            <a:r>
              <a:rPr lang="el-GR" b="1" dirty="0" err="1" smtClean="0"/>
              <a:t>τάμπλετ</a:t>
            </a:r>
            <a:r>
              <a:rPr lang="el-GR" b="1" dirty="0" smtClean="0"/>
              <a:t>- τηλεόραση)</a:t>
            </a:r>
          </a:p>
          <a:p>
            <a:endParaRPr lang="el-GR" dirty="0"/>
          </a:p>
        </p:txBody>
      </p:sp>
      <p:pic>
        <p:nvPicPr>
          <p:cNvPr id="4" name="3 - Εικόνα" descr="xronometro-hanhart-addition-double-hand-timer-with-trail-hand.jpg"/>
          <p:cNvPicPr>
            <a:picLocks noChangeAspect="1"/>
          </p:cNvPicPr>
          <p:nvPr/>
        </p:nvPicPr>
        <p:blipFill>
          <a:blip r:embed="rId2"/>
          <a:stretch>
            <a:fillRect/>
          </a:stretch>
        </p:blipFill>
        <p:spPr>
          <a:xfrm>
            <a:off x="8855676" y="3302115"/>
            <a:ext cx="1227438" cy="16323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7E1CE3F-7D19-853D-CBA8-E7BBA4C9C613}"/>
              </a:ext>
            </a:extLst>
          </p:cNvPr>
          <p:cNvSpPr>
            <a:spLocks noGrp="1"/>
          </p:cNvSpPr>
          <p:nvPr>
            <p:ph type="title"/>
          </p:nvPr>
        </p:nvSpPr>
        <p:spPr>
          <a:xfrm>
            <a:off x="1295402" y="804580"/>
            <a:ext cx="9601196" cy="1228408"/>
          </a:xfrm>
        </p:spPr>
        <p:txBody>
          <a:bodyPr>
            <a:normAutofit/>
          </a:bodyPr>
          <a:lstStyle/>
          <a:p>
            <a:r>
              <a:rPr lang="el-GR" sz="3600" b="1" dirty="0"/>
              <a:t>Η σημασία του ελεύθερου χρόνου στη ζωή των παιδιών</a:t>
            </a:r>
          </a:p>
        </p:txBody>
      </p:sp>
      <p:sp>
        <p:nvSpPr>
          <p:cNvPr id="3" name="Θέση περιεχομένου 2">
            <a:extLst>
              <a:ext uri="{FF2B5EF4-FFF2-40B4-BE49-F238E27FC236}">
                <a16:creationId xmlns:a16="http://schemas.microsoft.com/office/drawing/2014/main" xmlns="" id="{A90A7017-B0CF-200A-55DD-DB8B7B7B2574}"/>
              </a:ext>
            </a:extLst>
          </p:cNvPr>
          <p:cNvSpPr>
            <a:spLocks noGrp="1"/>
          </p:cNvSpPr>
          <p:nvPr>
            <p:ph idx="1"/>
          </p:nvPr>
        </p:nvSpPr>
        <p:spPr>
          <a:xfrm>
            <a:off x="1295402" y="2592442"/>
            <a:ext cx="9601196" cy="3318936"/>
          </a:xfrm>
        </p:spPr>
        <p:txBody>
          <a:bodyPr>
            <a:normAutofit/>
          </a:bodyPr>
          <a:lstStyle/>
          <a:p>
            <a:pPr marL="0" indent="0" algn="just">
              <a:buNone/>
            </a:pPr>
            <a:r>
              <a:rPr lang="el-GR" sz="2000" dirty="0"/>
              <a:t>- Ο χρόνος είναι πολύτιμος και στην καθημερινότητά μας πολλές φορές  αποδεικνύεται ελάχιστος.  Ακόμα και τα παιδιά εργάζονται πολύ σκληρά, αφού το πρωί πηγαίνουν σχολείο και όλη την υπόλοιπη μέρα την αφιερώνουν σε εξωσχολικές δραστηριότητες. </a:t>
            </a:r>
          </a:p>
          <a:p>
            <a:pPr algn="just">
              <a:buFontTx/>
              <a:buChar char="-"/>
            </a:pPr>
            <a:r>
              <a:rPr lang="el-GR" sz="2000" dirty="0"/>
              <a:t>Κατά τον ελεύθερο χρόνο τα παιδιά ξεδιπλώνουν </a:t>
            </a:r>
            <a:r>
              <a:rPr lang="el-GR" sz="2000" b="1" dirty="0"/>
              <a:t>τη δημιουργικότητά τους</a:t>
            </a:r>
            <a:r>
              <a:rPr lang="el-GR" sz="2000" dirty="0"/>
              <a:t>, αποκτούν πολύτιμες δεξιότητες, εξελίσσονται, </a:t>
            </a:r>
            <a:r>
              <a:rPr lang="el-GR" sz="2000" b="1" dirty="0"/>
              <a:t>κοινωνικοποιούνται.</a:t>
            </a:r>
            <a:r>
              <a:rPr lang="el-GR" sz="2000" dirty="0"/>
              <a:t> Καθώς έχει άρρηκτη σχέση με την ψυχική υγεία, βοηθά το παιδί να αναπτυχθεί όχι μόνο στον γνωστικό αλλά και στον κοινωνικό-συναισθηματικό τομέα.</a:t>
            </a:r>
          </a:p>
          <a:p>
            <a:pPr algn="just">
              <a:buFontTx/>
              <a:buChar char="-"/>
            </a:pPr>
            <a:r>
              <a:rPr lang="el-GR" sz="2000" dirty="0"/>
              <a:t>Οι δραστηριότητες που προσφέρονται σήμερα από διάφορα πλαίσια για την αξιοποίηση του ελεύθερου χρόνου των παιδιών είναι πολλές και αυξάνονται διαρκώς. Ωστόσο οι ειδικοί </a:t>
            </a:r>
          </a:p>
        </p:txBody>
      </p:sp>
    </p:spTree>
    <p:extLst>
      <p:ext uri="{BB962C8B-B14F-4D97-AF65-F5344CB8AC3E}">
        <p14:creationId xmlns:p14="http://schemas.microsoft.com/office/powerpoint/2010/main" xmlns="" val="1105728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xmlns="" id="{683AEF21-2EF8-26EA-65DF-AD248E225D6D}"/>
              </a:ext>
            </a:extLst>
          </p:cNvPr>
          <p:cNvSpPr>
            <a:spLocks noGrp="1"/>
          </p:cNvSpPr>
          <p:nvPr>
            <p:ph type="body" idx="1"/>
          </p:nvPr>
        </p:nvSpPr>
        <p:spPr>
          <a:xfrm>
            <a:off x="701336" y="861134"/>
            <a:ext cx="10857390" cy="5433134"/>
          </a:xfrm>
        </p:spPr>
        <p:txBody>
          <a:bodyPr>
            <a:normAutofit/>
          </a:bodyPr>
          <a:lstStyle/>
          <a:p>
            <a:pPr marL="342900" indent="-342900" algn="just">
              <a:buFont typeface="Wingdings" panose="05000000000000000000" pitchFamily="2" charset="2"/>
              <a:buChar char="Ø"/>
            </a:pPr>
            <a:r>
              <a:rPr lang="el-GR" dirty="0"/>
              <a:t>Οι ειδικοί κρούουν τον κώδωνα αφενός, για την </a:t>
            </a:r>
            <a:r>
              <a:rPr lang="el-GR" b="1" dirty="0"/>
              <a:t>υπερβολική δέσμευση του ελεύθερου χρόνου</a:t>
            </a:r>
            <a:r>
              <a:rPr lang="el-GR" dirty="0"/>
              <a:t> ακόμη και των πολύ μικρών παιδιών, τα οποία δε βρίσκουν χρόνο για ελεύθερο παιχνίδι και αφετέρου, (στην περίπτωση που υπάρχει ελεύθερος χρόνος) για τη </a:t>
            </a:r>
            <a:r>
              <a:rPr lang="el-GR" b="1" dirty="0"/>
              <a:t>λανθασμένη αξιοποίησή του </a:t>
            </a:r>
            <a:r>
              <a:rPr lang="el-GR" dirty="0"/>
              <a:t>από τα παιδιά με </a:t>
            </a:r>
            <a:r>
              <a:rPr lang="el-GR" b="1" dirty="0"/>
              <a:t>υπερβολική έκθεση μπροστά από την οθόνη </a:t>
            </a:r>
            <a:r>
              <a:rPr lang="el-GR" dirty="0"/>
              <a:t>της τηλεόρασης ή του υπολογιστή. Η πολύωρη έκθεση μπροστά από την οθόνη έχει επιπλέον βρεθεί ότι σχετίζεται με κακές διατροφικές συνήθειες και παχυσαρκία, αλλά και με διάσπαση προσοχής και επιθετική συμπεριφορά στα παιδιά (Παππά, 2008).</a:t>
            </a:r>
          </a:p>
          <a:p>
            <a:pPr algn="just"/>
            <a:r>
              <a:rPr lang="el-GR" dirty="0"/>
              <a:t>  Ας σκεφτούμε ότι</a:t>
            </a:r>
            <a:r>
              <a:rPr lang="en-US" dirty="0"/>
              <a:t>… </a:t>
            </a:r>
            <a:r>
              <a:rPr lang="el-GR" dirty="0"/>
              <a:t>Ένα παιδί με υπερφορτωμένη μέρα κινδυνεύει</a:t>
            </a:r>
            <a:r>
              <a:rPr lang="en-US" dirty="0"/>
              <a:t>:</a:t>
            </a:r>
          </a:p>
          <a:p>
            <a:pPr marL="457200" indent="-457200" algn="just">
              <a:buAutoNum type="arabicPeriod"/>
            </a:pPr>
            <a:r>
              <a:rPr lang="el-GR" dirty="0"/>
              <a:t>Να χάσει την ανεξαρτησία του </a:t>
            </a:r>
          </a:p>
          <a:p>
            <a:pPr marL="457200" indent="-457200" algn="just">
              <a:buAutoNum type="arabicPeriod"/>
            </a:pPr>
            <a:r>
              <a:rPr lang="el-GR" dirty="0"/>
              <a:t> Να έχει χαμηλή αυτοεκτίμηση: Η αυτοεκτίμηση του παιδιού μειώνεται όταν δε συμμετέχει στη λήψη αποφάσεων που αφορούν βασικές πλευρές της ζωή του, όπως τι τρώει, τι ρούχα φοράει και με ποιους παίζει.</a:t>
            </a:r>
          </a:p>
          <a:p>
            <a:pPr marL="457200" indent="-457200" algn="just">
              <a:buAutoNum type="arabicPeriod"/>
            </a:pPr>
            <a:r>
              <a:rPr lang="el-GR" dirty="0"/>
              <a:t>Να δυσκολεύεται πολύ να πάρει αποφάσεις: ΄΄Θα αποφασίσουν οι άλλοι για εμένα΄΄ </a:t>
            </a:r>
          </a:p>
          <a:p>
            <a:pPr marL="457200" indent="-457200" algn="just">
              <a:buAutoNum type="arabicPeriod"/>
            </a:pPr>
            <a:r>
              <a:rPr lang="el-GR" dirty="0"/>
              <a:t>Να φαίνεται πιο κουρασμένο απ’ ό,τι συνήθως.</a:t>
            </a:r>
          </a:p>
          <a:p>
            <a:pPr marL="457200" indent="-457200" algn="just">
              <a:buAutoNum type="arabicPeriod"/>
            </a:pPr>
            <a:r>
              <a:rPr lang="el-GR" dirty="0"/>
              <a:t>Να χάσει το ενδιαφέρον του για τα παιχνίδια.</a:t>
            </a:r>
          </a:p>
          <a:p>
            <a:pPr marL="457200" indent="-457200" algn="just">
              <a:buAutoNum type="arabicPeriod"/>
            </a:pPr>
            <a:endParaRPr lang="el-GR" dirty="0"/>
          </a:p>
          <a:p>
            <a:pPr marL="457200" indent="-457200" algn="just">
              <a:buAutoNum type="arabicPeriod"/>
            </a:pPr>
            <a:endParaRPr lang="el-GR" dirty="0"/>
          </a:p>
          <a:p>
            <a:pPr marL="457200" indent="-457200" algn="just">
              <a:buAutoNum type="arabicPeriod"/>
            </a:pPr>
            <a:endParaRPr lang="el-GR" dirty="0"/>
          </a:p>
          <a:p>
            <a:pPr algn="just"/>
            <a:endParaRPr lang="en-US" dirty="0"/>
          </a:p>
          <a:p>
            <a:pPr algn="just"/>
            <a:endParaRPr lang="el-GR" dirty="0"/>
          </a:p>
          <a:p>
            <a:pPr algn="just"/>
            <a:endParaRPr lang="el-GR" dirty="0"/>
          </a:p>
          <a:p>
            <a:pPr algn="just"/>
            <a:endParaRPr lang="el-GR" dirty="0"/>
          </a:p>
        </p:txBody>
      </p:sp>
      <p:pic>
        <p:nvPicPr>
          <p:cNvPr id="5" name="Εικόνα 4">
            <a:extLst>
              <a:ext uri="{FF2B5EF4-FFF2-40B4-BE49-F238E27FC236}">
                <a16:creationId xmlns:a16="http://schemas.microsoft.com/office/drawing/2014/main" xmlns="" id="{7FB340D7-FBEA-318C-334B-F31B0F31578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511057" y="4557317"/>
            <a:ext cx="1284190" cy="1284190"/>
          </a:xfrm>
          <a:prstGeom prst="rect">
            <a:avLst/>
          </a:prstGeom>
        </p:spPr>
      </p:pic>
      <p:sp>
        <p:nvSpPr>
          <p:cNvPr id="6" name="TextBox 5">
            <a:extLst>
              <a:ext uri="{FF2B5EF4-FFF2-40B4-BE49-F238E27FC236}">
                <a16:creationId xmlns:a16="http://schemas.microsoft.com/office/drawing/2014/main" xmlns="" id="{70C56A72-333A-B7C3-3163-1DF07E029A75}"/>
              </a:ext>
            </a:extLst>
          </p:cNvPr>
          <p:cNvSpPr txBox="1"/>
          <p:nvPr/>
        </p:nvSpPr>
        <p:spPr>
          <a:xfrm>
            <a:off x="5713504" y="13711561"/>
            <a:ext cx="321615" cy="4385816"/>
          </a:xfrm>
          <a:prstGeom prst="rect">
            <a:avLst/>
          </a:prstGeom>
          <a:noFill/>
        </p:spPr>
        <p:txBody>
          <a:bodyPr wrap="square" rtlCol="0">
            <a:spAutoFit/>
          </a:bodyPr>
          <a:lstStyle/>
          <a:p>
            <a:r>
              <a:rPr lang="el-GR" sz="900">
                <a:hlinkClick r:id="rId3" tooltip="https://www.pngall.com/think-png/download/66114"/>
              </a:rPr>
              <a:t>Αυτή η φωτογραφία</a:t>
            </a:r>
            <a:r>
              <a:rPr lang="el-GR" sz="900"/>
              <a:t> από Άγνωστος συντάκτης με άδεια χρήσης </a:t>
            </a:r>
            <a:r>
              <a:rPr lang="el-GR" sz="900">
                <a:hlinkClick r:id="rId4" tooltip="https://creativecommons.org/licenses/by-nc/3.0/"/>
              </a:rPr>
              <a:t>CC BY-NC</a:t>
            </a:r>
            <a:endParaRPr lang="el-GR" sz="900"/>
          </a:p>
        </p:txBody>
      </p:sp>
    </p:spTree>
    <p:extLst>
      <p:ext uri="{BB962C8B-B14F-4D97-AF65-F5344CB8AC3E}">
        <p14:creationId xmlns:p14="http://schemas.microsoft.com/office/powerpoint/2010/main" xmlns="" val="798388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168</TotalTime>
  <Words>1330</Words>
  <Application>Microsoft Office PowerPoint</Application>
  <PresentationFormat>Προσαρμογή</PresentationFormat>
  <Paragraphs>186</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Οργανικό</vt:lpstr>
      <vt:lpstr>Τίτλος : Διαχείριση του απογευματινού χρόνου με το παιδί μου</vt:lpstr>
      <vt:lpstr>Διαφάνεια 2</vt:lpstr>
      <vt:lpstr>Πρόγραμμα - ρουτίνες</vt:lpstr>
      <vt:lpstr>Μελέτη </vt:lpstr>
      <vt:lpstr>Μελέτη </vt:lpstr>
      <vt:lpstr>Ανάρτηση Ημερήσιου Προγράμματος</vt:lpstr>
      <vt:lpstr>Σύντομα Διαλείμματα</vt:lpstr>
      <vt:lpstr>Η σημασία του ελεύθερου χρόνου στη ζωή των παιδιών</vt:lpstr>
      <vt:lpstr>Διαφάνεια 9</vt:lpstr>
      <vt:lpstr>Πρακτικές διαχείρισης χρόνου (1)</vt:lpstr>
      <vt:lpstr>Πρακτικές διαχείρισης χρόνου (2)</vt:lpstr>
      <vt:lpstr>Παιχνίδι </vt:lpstr>
      <vt:lpstr>Ποιοτικός χρόνος γονέα - παιδιού</vt:lpstr>
      <vt:lpstr>Χρήση οθονών</vt:lpstr>
      <vt:lpstr>«Βαρεμάρα»</vt:lpstr>
      <vt:lpstr>Διαφάνεια 16</vt:lpstr>
      <vt:lpstr>Διαφάνεια 17</vt:lpstr>
      <vt:lpstr> Ευχαριστούμε πολύ!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 Διαχείριση του απογευματινού χρόνου με το παιδί μου</dc:title>
  <dc:creator>maria georgiadou</dc:creator>
  <cp:lastModifiedBy>4o ΔΗΜΟΤΙΚΟ ΣΧΟΛΕΙΟ ΝΕΩΝ ΜΟΥΔΑΝΙΩΝ</cp:lastModifiedBy>
  <cp:revision>13</cp:revision>
  <dcterms:created xsi:type="dcterms:W3CDTF">2022-11-06T16:55:10Z</dcterms:created>
  <dcterms:modified xsi:type="dcterms:W3CDTF">2022-11-09T08:02:28Z</dcterms:modified>
</cp:coreProperties>
</file>