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5" r:id="rId4"/>
    <p:sldId id="258" r:id="rId5"/>
    <p:sldId id="260" r:id="rId6"/>
    <p:sldId id="261" r:id="rId7"/>
    <p:sldId id="262" r:id="rId8"/>
    <p:sldId id="264"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589C1-A759-404A-B733-CE36C82509F9}" v="13" dt="2022-12-06T19:07:55.455"/>
    <p1510:client id="{2E4B9D7D-C749-4BE2-8730-28FFD2BD986F}" v="43" dt="2022-12-06T19:20:20.974"/>
    <p1510:client id="{42FFFEE1-D9C9-43F6-B5A8-6D3B71E3A36F}" v="131" dt="2022-12-06T19:05:25.776"/>
    <p1510:client id="{61A8C1D2-2462-4B53-AA47-99E936564A59}" v="2" dt="2022-12-06T19:28:22.304"/>
    <p1510:client id="{BBC96FD1-C394-4666-917B-4AE6EA0CEBB9}" v="5" dt="2022-12-06T19:30:43.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1" d="100"/>
          <a:sy n="81" d="100"/>
        </p:scale>
        <p:origin x="-300" y="-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6"/>
            <a:ext cx="10363200" cy="1470025"/>
          </a:xfrm>
        </p:spPr>
        <p:txBody>
          <a:bodyPr/>
          <a:lstStyle/>
          <a:p>
            <a:r>
              <a:rPr lang="de-DE" smtClean="0"/>
              <a:t>Titelmasterformat durch Klicken bearbeiten</a:t>
            </a:r>
            <a:endParaRPr lang="el-G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l-GR"/>
          </a:p>
        </p:txBody>
      </p:sp>
      <p:sp>
        <p:nvSpPr>
          <p:cNvPr id="4" name="Datumsplatzhalter 3"/>
          <p:cNvSpPr>
            <a:spLocks noGrp="1"/>
          </p:cNvSpPr>
          <p:nvPr>
            <p:ph type="dt" sz="half" idx="10"/>
          </p:nvPr>
        </p:nvSpPr>
        <p:spPr/>
        <p:txBody>
          <a:bodyPr/>
          <a:lstStyle/>
          <a:p>
            <a:fld id="{C764DE79-268F-4C1A-8933-263129D2AF90}" type="datetimeFigureOut">
              <a:rPr lang="en-US" smtClean="0"/>
              <a:pPr/>
              <a:t>12/18/2022</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062474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l-GR"/>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Datumsplatzhalter 3"/>
          <p:cNvSpPr>
            <a:spLocks noGrp="1"/>
          </p:cNvSpPr>
          <p:nvPr>
            <p:ph type="dt" sz="half" idx="10"/>
          </p:nvPr>
        </p:nvSpPr>
        <p:spPr/>
        <p:txBody>
          <a:bodyPr/>
          <a:lstStyle/>
          <a:p>
            <a:fld id="{C764DE79-268F-4C1A-8933-263129D2AF90}" type="datetimeFigureOut">
              <a:rPr lang="en-US" smtClean="0"/>
              <a:pPr/>
              <a:t>12/18/2022</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13621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1785600" y="274643"/>
            <a:ext cx="3657600" cy="5851525"/>
          </a:xfrm>
        </p:spPr>
        <p:txBody>
          <a:bodyPr vert="eaVert"/>
          <a:lstStyle/>
          <a:p>
            <a:r>
              <a:rPr lang="de-DE" smtClean="0"/>
              <a:t>Titelmasterformat durch Klicken bearbeiten</a:t>
            </a:r>
            <a:endParaRPr lang="el-GR"/>
          </a:p>
        </p:txBody>
      </p:sp>
      <p:sp>
        <p:nvSpPr>
          <p:cNvPr id="3" name="Vertikaler Textplatzhalter 2"/>
          <p:cNvSpPr>
            <a:spLocks noGrp="1"/>
          </p:cNvSpPr>
          <p:nvPr>
            <p:ph type="body" orient="vert" idx="1"/>
          </p:nvPr>
        </p:nvSpPr>
        <p:spPr>
          <a:xfrm>
            <a:off x="812800" y="274643"/>
            <a:ext cx="107696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Datumsplatzhalter 3"/>
          <p:cNvSpPr>
            <a:spLocks noGrp="1"/>
          </p:cNvSpPr>
          <p:nvPr>
            <p:ph type="dt" sz="half" idx="10"/>
          </p:nvPr>
        </p:nvSpPr>
        <p:spPr/>
        <p:txBody>
          <a:bodyPr/>
          <a:lstStyle/>
          <a:p>
            <a:fld id="{C764DE79-268F-4C1A-8933-263129D2AF90}" type="datetimeFigureOut">
              <a:rPr lang="en-US" smtClean="0"/>
              <a:pPr/>
              <a:t>12/18/2022</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60013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l-GR"/>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Datumsplatzhalter 3"/>
          <p:cNvSpPr>
            <a:spLocks noGrp="1"/>
          </p:cNvSpPr>
          <p:nvPr>
            <p:ph type="dt" sz="half" idx="10"/>
          </p:nvPr>
        </p:nvSpPr>
        <p:spPr/>
        <p:txBody>
          <a:bodyPr/>
          <a:lstStyle/>
          <a:p>
            <a:fld id="{C764DE79-268F-4C1A-8933-263129D2AF90}" type="datetimeFigureOut">
              <a:rPr lang="en-US" smtClean="0"/>
              <a:pPr/>
              <a:t>12/18/2022</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59366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11"/>
            <a:ext cx="10363200" cy="1362075"/>
          </a:xfrm>
        </p:spPr>
        <p:txBody>
          <a:bodyPr anchor="t"/>
          <a:lstStyle>
            <a:lvl1pPr algn="l">
              <a:defRPr sz="4000" b="1" cap="all"/>
            </a:lvl1pPr>
          </a:lstStyle>
          <a:p>
            <a:r>
              <a:rPr lang="de-DE" smtClean="0"/>
              <a:t>Titelmasterformat durch Klicken bearbeiten</a:t>
            </a:r>
            <a:endParaRPr lang="el-G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764DE79-268F-4C1A-8933-263129D2AF90}" type="datetimeFigureOut">
              <a:rPr lang="en-US" smtClean="0"/>
              <a:pPr/>
              <a:t>12/18/2022</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61032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l-GR"/>
          </a:p>
        </p:txBody>
      </p:sp>
      <p:sp>
        <p:nvSpPr>
          <p:cNvPr id="3" name="Inhaltsplatzhalter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Inhaltsplatzhalter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5" name="Datumsplatzhalter 4"/>
          <p:cNvSpPr>
            <a:spLocks noGrp="1"/>
          </p:cNvSpPr>
          <p:nvPr>
            <p:ph type="dt" sz="half" idx="10"/>
          </p:nvPr>
        </p:nvSpPr>
        <p:spPr/>
        <p:txBody>
          <a:bodyPr/>
          <a:lstStyle/>
          <a:p>
            <a:fld id="{C764DE79-268F-4C1A-8933-263129D2AF90}" type="datetimeFigureOut">
              <a:rPr lang="en-US" smtClean="0"/>
              <a:pPr/>
              <a:t>12/18/2022</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71189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el-G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5" name="Textplatzhalt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7" name="Datumsplatzhalter 6"/>
          <p:cNvSpPr>
            <a:spLocks noGrp="1"/>
          </p:cNvSpPr>
          <p:nvPr>
            <p:ph type="dt" sz="half" idx="10"/>
          </p:nvPr>
        </p:nvSpPr>
        <p:spPr/>
        <p:txBody>
          <a:bodyPr/>
          <a:lstStyle/>
          <a:p>
            <a:fld id="{C764DE79-268F-4C1A-8933-263129D2AF90}" type="datetimeFigureOut">
              <a:rPr lang="en-US" smtClean="0"/>
              <a:pPr/>
              <a:t>12/18/2022</a:t>
            </a:fld>
            <a:endParaRPr lang="en-US" dirty="0"/>
          </a:p>
        </p:txBody>
      </p:sp>
      <p:sp>
        <p:nvSpPr>
          <p:cNvPr id="8" name="Fußzeilenplatzhalter 7"/>
          <p:cNvSpPr>
            <a:spLocks noGrp="1"/>
          </p:cNvSpPr>
          <p:nvPr>
            <p:ph type="ftr" sz="quarter" idx="11"/>
          </p:nvPr>
        </p:nvSpPr>
        <p:spPr/>
        <p:txBody>
          <a:bodyPr/>
          <a:lstStyle/>
          <a:p>
            <a:endParaRPr lang="en-US" dirty="0"/>
          </a:p>
        </p:txBody>
      </p:sp>
      <p:sp>
        <p:nvSpPr>
          <p:cNvPr id="9" name="Foliennummernplatzhalt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832106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l-GR"/>
          </a:p>
        </p:txBody>
      </p:sp>
      <p:sp>
        <p:nvSpPr>
          <p:cNvPr id="3" name="Datumsplatzhalter 2"/>
          <p:cNvSpPr>
            <a:spLocks noGrp="1"/>
          </p:cNvSpPr>
          <p:nvPr>
            <p:ph type="dt" sz="half" idx="10"/>
          </p:nvPr>
        </p:nvSpPr>
        <p:spPr/>
        <p:txBody>
          <a:bodyPr/>
          <a:lstStyle/>
          <a:p>
            <a:fld id="{C764DE79-268F-4C1A-8933-263129D2AF90}" type="datetimeFigureOut">
              <a:rPr lang="en-US" smtClean="0"/>
              <a:pPr/>
              <a:t>12/18/2022</a:t>
            </a:fld>
            <a:endParaRPr lang="en-US" dirty="0"/>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68837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64DE79-268F-4C1A-8933-263129D2AF90}" type="datetimeFigureOut">
              <a:rPr lang="en-US" smtClean="0"/>
              <a:pPr/>
              <a:t>12/18/2022</a:t>
            </a:fld>
            <a:endParaRPr lang="en-US" dirty="0"/>
          </a:p>
        </p:txBody>
      </p:sp>
      <p:sp>
        <p:nvSpPr>
          <p:cNvPr id="3" name="Fußzeilenplatzhalter 2"/>
          <p:cNvSpPr>
            <a:spLocks noGrp="1"/>
          </p:cNvSpPr>
          <p:nvPr>
            <p:ph type="ftr" sz="quarter" idx="11"/>
          </p:nvPr>
        </p:nvSpPr>
        <p:spPr/>
        <p:txBody>
          <a:bodyPr/>
          <a:lstStyle/>
          <a:p>
            <a:endParaRPr lang="en-US" dirty="0"/>
          </a:p>
        </p:txBody>
      </p:sp>
      <p:sp>
        <p:nvSpPr>
          <p:cNvPr id="4" name="Foliennummernplatzhalt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98013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de-DE" smtClean="0"/>
              <a:t>Titelmasterformat durch Klicken bearbeiten</a:t>
            </a:r>
            <a:endParaRPr lang="el-GR"/>
          </a:p>
        </p:txBody>
      </p:sp>
      <p:sp>
        <p:nvSpPr>
          <p:cNvPr id="3" name="Inhaltsplatzhalt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Textplatzhalt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764DE79-268F-4C1A-8933-263129D2AF90}" type="datetimeFigureOut">
              <a:rPr lang="en-US" smtClean="0"/>
              <a:pPr/>
              <a:t>12/18/2022</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82220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el-G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764DE79-268F-4C1A-8933-263129D2AF90}" type="datetimeFigureOut">
              <a:rPr lang="en-US" smtClean="0"/>
              <a:pPr/>
              <a:t>12/18/2022</a:t>
            </a:fld>
            <a:endParaRPr lang="en-US" dirty="0"/>
          </a:p>
        </p:txBody>
      </p:sp>
      <p:sp>
        <p:nvSpPr>
          <p:cNvPr id="6" name="Fußzeilenplatzhalter 5"/>
          <p:cNvSpPr>
            <a:spLocks noGrp="1"/>
          </p:cNvSpPr>
          <p:nvPr>
            <p:ph type="ftr" sz="quarter" idx="11"/>
          </p:nvPr>
        </p:nvSpPr>
        <p:spPr/>
        <p:txBody>
          <a:bodyPr/>
          <a:lstStyle/>
          <a:p>
            <a:endParaRPr lang="en-US" dirty="0"/>
          </a:p>
        </p:txBody>
      </p:sp>
      <p:sp>
        <p:nvSpPr>
          <p:cNvPr id="7" name="Foliennummernplatzhalt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19873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smtClean="0"/>
              <a:t>Titelmasterformat durch Klicken bearbeiten</a:t>
            </a:r>
            <a:endParaRPr lang="el-GR"/>
          </a:p>
        </p:txBody>
      </p:sp>
      <p:sp>
        <p:nvSpPr>
          <p:cNvPr id="3" name="Textplatzhalt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Datumsplatzhalt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pPr/>
              <a:t>12/18/2022</a:t>
            </a:fld>
            <a:endParaRPr lang="en-US" dirty="0"/>
          </a:p>
        </p:txBody>
      </p:sp>
      <p:sp>
        <p:nvSpPr>
          <p:cNvPr id="5" name="Fußzeilenplatzhalt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2123483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14432" y="0"/>
            <a:ext cx="8904341" cy="93448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b="1" i="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Calibri Light"/>
              </a:rPr>
              <a:t>ΧΡΙΣΤΟΥΓΕΝΝΑ</a:t>
            </a:r>
            <a:endParaRPr lang="el-GR" b="1" i="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Υπότιτλος 2"/>
          <p:cNvSpPr>
            <a:spLocks noGrp="1"/>
          </p:cNvSpPr>
          <p:nvPr>
            <p:ph type="subTitle" idx="1"/>
          </p:nvPr>
        </p:nvSpPr>
        <p:spPr>
          <a:xfrm>
            <a:off x="1524000" y="812834"/>
            <a:ext cx="9144000" cy="462441"/>
          </a:xfrm>
        </p:spPr>
        <p:txBody>
          <a:bodyPr vert="horz" lIns="91440" tIns="45720" rIns="91440" bIns="45720" rtlCol="0" anchor="t">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l-GR"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Εικόνα 4" descr="Εικόνα που περιέχει ζωντανός, εσωτερικό, δωμάτιο, δάπεδο&#10;&#10;Περιγραφή που δημιουργήθηκε αυτόματα">
            <a:extLst>
              <a:ext uri="{FF2B5EF4-FFF2-40B4-BE49-F238E27FC236}">
                <a16:creationId xmlns="" xmlns:a16="http://schemas.microsoft.com/office/drawing/2014/main" id="{93D2BA30-CA08-2138-E221-EE720F76357B}"/>
              </a:ext>
            </a:extLst>
          </p:cNvPr>
          <p:cNvPicPr>
            <a:picLocks noChangeAspect="1"/>
          </p:cNvPicPr>
          <p:nvPr/>
        </p:nvPicPr>
        <p:blipFill>
          <a:blip r:embed="rId2" cstate="print"/>
          <a:stretch>
            <a:fillRect/>
          </a:stretch>
        </p:blipFill>
        <p:spPr>
          <a:xfrm>
            <a:off x="1245079" y="1266864"/>
            <a:ext cx="9443048" cy="5531968"/>
          </a:xfrm>
          <a:prstGeom prst="rect">
            <a:avLst/>
          </a:prstGeom>
          <a:ln>
            <a:noFill/>
          </a:ln>
          <a:effectLst>
            <a:softEdge rad="112500"/>
          </a:effectLst>
        </p:spPr>
      </p:pic>
      <p:sp>
        <p:nvSpPr>
          <p:cNvPr id="5" name="Stern mit 5 Zacken 4"/>
          <p:cNvSpPr/>
          <p:nvPr/>
        </p:nvSpPr>
        <p:spPr>
          <a:xfrm>
            <a:off x="2661148" y="64478"/>
            <a:ext cx="1101969" cy="978877"/>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
        <p:nvSpPr>
          <p:cNvPr id="6" name="Stern mit 5 Zacken 5"/>
          <p:cNvSpPr/>
          <p:nvPr/>
        </p:nvSpPr>
        <p:spPr>
          <a:xfrm rot="20238613">
            <a:off x="2157047" y="644769"/>
            <a:ext cx="562708" cy="4572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7" name="Stern mit 5 Zacken 6"/>
          <p:cNvSpPr/>
          <p:nvPr/>
        </p:nvSpPr>
        <p:spPr>
          <a:xfrm rot="1484604">
            <a:off x="2360197" y="158263"/>
            <a:ext cx="425963" cy="386862"/>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9" name="Stern mit 5 Zacken 8"/>
          <p:cNvSpPr/>
          <p:nvPr/>
        </p:nvSpPr>
        <p:spPr>
          <a:xfrm rot="20249464">
            <a:off x="8616472" y="351695"/>
            <a:ext cx="738553" cy="691661"/>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10" name="Stern mit 5 Zacken 9"/>
          <p:cNvSpPr/>
          <p:nvPr/>
        </p:nvSpPr>
        <p:spPr>
          <a:xfrm rot="1832313" flipH="1">
            <a:off x="9298901" y="36929"/>
            <a:ext cx="365771" cy="455664"/>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xmlns="" val="232512223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0D39E27-82F1-2DC2-48F9-3EB45E952264}"/>
              </a:ext>
            </a:extLst>
          </p:cNvPr>
          <p:cNvSpPr>
            <a:spLocks noGrp="1"/>
          </p:cNvSpPr>
          <p:nvPr>
            <p:ph type="title"/>
          </p:nvPr>
        </p:nvSpPr>
        <p:spPr>
          <a:xfrm>
            <a:off x="5410210" y="-8687"/>
            <a:ext cx="6777487" cy="1339940"/>
          </a:xfrm>
        </p:spPr>
        <p:txBody>
          <a:bodyPr>
            <a:normAutofit fontScale="90000"/>
          </a:bodyPr>
          <a:lstStyle/>
          <a:p>
            <a:r>
              <a:rPr lang="el-G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anose="02020404030301010803" pitchFamily="18" charset="0"/>
                <a:cs typeface="Calibri Light"/>
              </a:rPr>
              <a:t>Τι γιορτάζουμε τα Χριστούγεννα;</a:t>
            </a:r>
            <a:endParaRPr lang="el-G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anose="02020404030301010803" pitchFamily="18" charset="0"/>
              <a:cs typeface="Calibri Light"/>
            </a:endParaRPr>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82534"/>
            <a:ext cx="4876800" cy="6775466"/>
          </a:xfrm>
          <a:prstGeom prst="ellipse">
            <a:avLst/>
          </a:prstGeom>
          <a:ln>
            <a:noFill/>
          </a:ln>
          <a:effectLst>
            <a:softEdge rad="112500"/>
          </a:effectLst>
        </p:spPr>
      </p:pic>
      <p:sp>
        <p:nvSpPr>
          <p:cNvPr id="3" name="TextBox 2">
            <a:extLst>
              <a:ext uri="{FF2B5EF4-FFF2-40B4-BE49-F238E27FC236}">
                <a16:creationId xmlns="" xmlns:a16="http://schemas.microsoft.com/office/drawing/2014/main" id="{66C99899-E59C-F612-A440-07A489514751}"/>
              </a:ext>
            </a:extLst>
          </p:cNvPr>
          <p:cNvSpPr txBox="1"/>
          <p:nvPr/>
        </p:nvSpPr>
        <p:spPr>
          <a:xfrm>
            <a:off x="5403913" y="1431816"/>
            <a:ext cx="648131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anose="02020404030301010803" pitchFamily="18" charset="0"/>
              </a:rPr>
              <a:t>Τα Χριστούγεννα (από τη φράση Χριστού γέννα) είναι η ετήσια χριστιανική εορτή της γέννησης του Χριστού και κατ' επέκταση το σύνολο των εορτών από εκείνη την ημέρα, τις 25 Δεκεμβρίου, μέχρι τα Θεοφάνια ("Γιορτές των Χριστουγέννων</a:t>
            </a:r>
            <a:r>
              <a:rPr 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anose="02020404030301010803" pitchFamily="18" charset="0"/>
              </a:rPr>
              <a:t>").</a:t>
            </a:r>
          </a:p>
        </p:txBody>
      </p:sp>
      <p:pic>
        <p:nvPicPr>
          <p:cNvPr id="4" name="Εικόνα 4" descr="Εικόνα που περιέχει κείμενο, αρκετά&#10;&#10;Περιγραφή που δημιουργήθηκε αυτόματα">
            <a:extLst>
              <a:ext uri="{FF2B5EF4-FFF2-40B4-BE49-F238E27FC236}">
                <a16:creationId xmlns="" xmlns:a16="http://schemas.microsoft.com/office/drawing/2014/main" id="{5DCDCDE3-277E-5CF4-1849-6C3A81139B60}"/>
              </a:ext>
            </a:extLst>
          </p:cNvPr>
          <p:cNvPicPr>
            <a:picLocks noChangeAspect="1"/>
          </p:cNvPicPr>
          <p:nvPr/>
        </p:nvPicPr>
        <p:blipFill>
          <a:blip r:embed="rId3" cstate="print"/>
          <a:stretch>
            <a:fillRect/>
          </a:stretch>
        </p:blipFill>
        <p:spPr>
          <a:xfrm>
            <a:off x="5403913" y="2909152"/>
            <a:ext cx="6481315" cy="3840121"/>
          </a:xfrm>
          <a:prstGeom prst="rect">
            <a:avLst/>
          </a:prstGeom>
          <a:ln>
            <a:noFill/>
          </a:ln>
          <a:effectLst>
            <a:softEdge rad="112500"/>
          </a:effectLst>
        </p:spPr>
      </p:pic>
      <p:sp>
        <p:nvSpPr>
          <p:cNvPr id="7" name="Stern mit 5 Zacken 6"/>
          <p:cNvSpPr/>
          <p:nvPr/>
        </p:nvSpPr>
        <p:spPr>
          <a:xfrm rot="20855426">
            <a:off x="5087463" y="429847"/>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8" name="Stern mit 5 Zacken 7"/>
          <p:cNvSpPr/>
          <p:nvPr/>
        </p:nvSpPr>
        <p:spPr>
          <a:xfrm rot="1265000">
            <a:off x="4677508" y="457200"/>
            <a:ext cx="457200" cy="4572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9" name="Stern mit 5 Zacken 8"/>
          <p:cNvSpPr/>
          <p:nvPr/>
        </p:nvSpPr>
        <p:spPr>
          <a:xfrm>
            <a:off x="5060961" y="342280"/>
            <a:ext cx="281355" cy="22043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48484983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alpha val="31000"/>
          </a:srgb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08892" y="172675"/>
            <a:ext cx="10363200" cy="1470025"/>
          </a:xfrm>
        </p:spPr>
        <p:txBody>
          <a:bodyPr/>
          <a:lstStyle/>
          <a:p>
            <a:r>
              <a:rPr lang="el-GR" b="1" i="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Calibri Light"/>
              </a:rPr>
              <a:t>Έ</a:t>
            </a:r>
            <a:r>
              <a:rPr lang="el-GR"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Calibri Light"/>
              </a:rPr>
              <a:t>θιμα</a:t>
            </a:r>
            <a:r>
              <a:rPr lang="el-G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Calibri Light"/>
              </a:rPr>
              <a:t> Χριστουγέννων</a:t>
            </a:r>
            <a:endParaRPr lang="el-G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Untertitel 2"/>
          <p:cNvSpPr>
            <a:spLocks noGrp="1"/>
          </p:cNvSpPr>
          <p:nvPr>
            <p:ph type="subTitle" idx="1"/>
          </p:nvPr>
        </p:nvSpPr>
        <p:spPr>
          <a:xfrm>
            <a:off x="1336431" y="1623646"/>
            <a:ext cx="8534400" cy="1752600"/>
          </a:xfrm>
        </p:spPr>
        <p:txBody>
          <a:bodyPr>
            <a:normAutofit fontScale="8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lgn="l">
              <a:buFont typeface="Wingdings" panose="05000000000000000000" pitchFamily="2" charset="2"/>
              <a:buChar char="Ø"/>
            </a:pPr>
            <a:r>
              <a:rPr lang="el-GR" b="1" dirty="0" smtClean="0">
                <a:ln w="11430"/>
                <a:solidFill>
                  <a:schemeClr val="tx2">
                    <a:lumMod val="75000"/>
                  </a:schemeClr>
                </a:solidFill>
                <a:effectLst>
                  <a:outerShdw blurRad="50800" dist="39000" dir="5460000" algn="tl">
                    <a:srgbClr val="000000">
                      <a:alpha val="38000"/>
                    </a:srgbClr>
                  </a:outerShdw>
                </a:effectLst>
              </a:rPr>
              <a:t>Στολισμός δέντρου </a:t>
            </a:r>
          </a:p>
          <a:p>
            <a:pPr marL="457200" indent="-457200" algn="l">
              <a:buFont typeface="Wingdings" panose="05000000000000000000" pitchFamily="2" charset="2"/>
              <a:buChar char="Ø"/>
            </a:pPr>
            <a:r>
              <a:rPr lang="el-GR" b="1" dirty="0" smtClean="0">
                <a:ln w="11430"/>
                <a:solidFill>
                  <a:schemeClr val="tx2">
                    <a:lumMod val="75000"/>
                  </a:schemeClr>
                </a:solidFill>
                <a:effectLst>
                  <a:outerShdw blurRad="50800" dist="39000" dir="5460000" algn="tl">
                    <a:srgbClr val="000000">
                      <a:alpha val="38000"/>
                    </a:srgbClr>
                  </a:outerShdw>
                </a:effectLst>
              </a:rPr>
              <a:t>Κάλαντα</a:t>
            </a:r>
          </a:p>
          <a:p>
            <a:pPr marL="457200" indent="-457200" algn="l">
              <a:buFont typeface="Wingdings" panose="05000000000000000000" pitchFamily="2" charset="2"/>
              <a:buChar char="Ø"/>
            </a:pPr>
            <a:r>
              <a:rPr lang="el-GR" b="1" dirty="0" smtClean="0">
                <a:ln w="11430"/>
                <a:solidFill>
                  <a:schemeClr val="tx2">
                    <a:lumMod val="75000"/>
                  </a:schemeClr>
                </a:solidFill>
                <a:effectLst>
                  <a:outerShdw blurRad="50800" dist="39000" dir="5460000" algn="tl">
                    <a:srgbClr val="000000">
                      <a:alpha val="38000"/>
                    </a:srgbClr>
                  </a:outerShdw>
                </a:effectLst>
              </a:rPr>
              <a:t>Κουραμπιέδες και μελομακάρονα</a:t>
            </a:r>
          </a:p>
          <a:p>
            <a:pPr marL="457200" indent="-457200" algn="l">
              <a:buFont typeface="Wingdings" panose="05000000000000000000" pitchFamily="2" charset="2"/>
              <a:buChar char="Ø"/>
            </a:pPr>
            <a:r>
              <a:rPr lang="el-GR" b="1" dirty="0" smtClean="0">
                <a:ln w="11430"/>
                <a:solidFill>
                  <a:schemeClr val="tx2">
                    <a:lumMod val="75000"/>
                  </a:schemeClr>
                </a:solidFill>
                <a:effectLst>
                  <a:outerShdw blurRad="50800" dist="39000" dir="5460000" algn="tl">
                    <a:srgbClr val="000000">
                      <a:alpha val="38000"/>
                    </a:srgbClr>
                  </a:outerShdw>
                </a:effectLst>
              </a:rPr>
              <a:t>Βασιλόπιτα για την Πρωτοχρονιά</a:t>
            </a:r>
            <a:endParaRPr lang="el-GR" b="1" dirty="0">
              <a:ln w="11430"/>
              <a:solidFill>
                <a:schemeClr val="tx2">
                  <a:lumMod val="75000"/>
                </a:schemeClr>
              </a:solidFill>
              <a:effectLst>
                <a:outerShdw blurRad="50800" dist="39000" dir="5460000" algn="tl">
                  <a:srgbClr val="000000">
                    <a:alpha val="38000"/>
                  </a:srgbClr>
                </a:outerShdw>
              </a:effectLst>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1176" y="4101129"/>
            <a:ext cx="3185747" cy="21238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Grafi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41270" y="3335092"/>
            <a:ext cx="2723663" cy="1532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Grafik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19305" y="1843443"/>
            <a:ext cx="2854203" cy="19245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Grafik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40102" y="4282601"/>
            <a:ext cx="4877343" cy="2188551"/>
          </a:xfrm>
          <a:prstGeom prst="ellipse">
            <a:avLst/>
          </a:prstGeom>
          <a:ln>
            <a:noFill/>
          </a:ln>
          <a:effectLst>
            <a:softEdge rad="112500"/>
          </a:effectLst>
        </p:spPr>
      </p:pic>
    </p:spTree>
    <p:extLst>
      <p:ext uri="{BB962C8B-B14F-4D97-AF65-F5344CB8AC3E}">
        <p14:creationId xmlns:p14="http://schemas.microsoft.com/office/powerpoint/2010/main" xmlns="" val="292014203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alpha val="16000"/>
          </a:srgb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A7FBBA3-30C0-73D5-0A6D-7EDAA50615F8}"/>
              </a:ext>
            </a:extLst>
          </p:cNvPr>
          <p:cNvSpPr>
            <a:spLocks noGrp="1"/>
          </p:cNvSpPr>
          <p:nvPr>
            <p:ph type="title"/>
          </p:nvPr>
        </p:nvSpPr>
        <p:spPr>
          <a:xfrm>
            <a:off x="838200" y="-92074"/>
            <a:ext cx="10515600" cy="13255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Calibri Light"/>
              </a:rPr>
              <a:t>Τα Κάλαντα</a:t>
            </a:r>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Calibri Light"/>
              </a:rPr>
              <a:t> των Χριστουγέννων</a:t>
            </a: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Calibri Light"/>
            </a:endParaRPr>
          </a:p>
        </p:txBody>
      </p:sp>
      <p:sp>
        <p:nvSpPr>
          <p:cNvPr id="4" name="Inhaltsplatzhalter 3"/>
          <p:cNvSpPr>
            <a:spLocks noGrp="1"/>
          </p:cNvSpPr>
          <p:nvPr>
            <p:ph idx="1"/>
          </p:nvPr>
        </p:nvSpPr>
        <p:spPr>
          <a:xfrm>
            <a:off x="304800" y="1137139"/>
            <a:ext cx="4607169" cy="5099538"/>
          </a:xfrm>
        </p:spPr>
        <p:txBody>
          <a:bodyP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nSpc>
                <a:spcPct val="170000"/>
              </a:lnSpc>
              <a:buNone/>
            </a:pPr>
            <a:r>
              <a:rPr lang="el-GR" b="1" dirty="0" smtClean="0">
                <a:ln w="11430"/>
                <a:solidFill>
                  <a:schemeClr val="tx2">
                    <a:lumMod val="75000"/>
                  </a:schemeClr>
                </a:solidFill>
                <a:effectLst>
                  <a:outerShdw blurRad="50800" dist="39000" dir="5460000" algn="tl">
                    <a:srgbClr val="000000">
                      <a:alpha val="38000"/>
                    </a:srgbClr>
                  </a:outerShdw>
                </a:effectLst>
              </a:rPr>
              <a:t>Τα κάλαντα πήραν το όνομα τους από τις καλένδες του Ιανουαρίου. Οι καλένδες ήταν οι πρώτες ημέρες των Ρωμαϊκών μηνών και συγγενείς και φίλοι αντάλλασσαν επισκέψεις και δώρα, που ήταν μέλι, ξερά σύκα, χουρμάδες, χυλό και μικρά νομίσματα.</a:t>
            </a:r>
            <a:endParaRPr lang="el-GR" b="1" dirty="0">
              <a:ln w="11430"/>
              <a:solidFill>
                <a:schemeClr val="tx2">
                  <a:lumMod val="75000"/>
                </a:schemeClr>
              </a:solidFill>
              <a:effectLst>
                <a:outerShdw blurRad="50800" dist="39000" dir="5460000" algn="tl">
                  <a:srgbClr val="000000">
                    <a:alpha val="38000"/>
                  </a:srgbClr>
                </a:outerShdw>
              </a:effectLst>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9845" y="1450774"/>
            <a:ext cx="6682155" cy="3719559"/>
          </a:xfrm>
          <a:prstGeom prst="rect">
            <a:avLst/>
          </a:prstGeom>
          <a:ln>
            <a:noFill/>
          </a:ln>
          <a:effectLst>
            <a:softEdge rad="112500"/>
          </a:effectLst>
        </p:spPr>
      </p:pic>
      <p:sp>
        <p:nvSpPr>
          <p:cNvPr id="7" name="Stern mit 4 Zacken 6"/>
          <p:cNvSpPr/>
          <p:nvPr/>
        </p:nvSpPr>
        <p:spPr>
          <a:xfrm rot="20222620">
            <a:off x="926123" y="5122986"/>
            <a:ext cx="914400" cy="914400"/>
          </a:xfrm>
          <a:prstGeom prst="star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8" name="Stern mit 4 Zacken 7"/>
          <p:cNvSpPr/>
          <p:nvPr/>
        </p:nvSpPr>
        <p:spPr>
          <a:xfrm rot="1834753">
            <a:off x="1633113" y="5502146"/>
            <a:ext cx="457200" cy="461788"/>
          </a:xfrm>
          <a:prstGeom prst="star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xmlns="" val="371400430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6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599" y="199291"/>
            <a:ext cx="10363201" cy="902677"/>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l-GR"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ΜΕΛΟΜΑΚΑΡΟΝΑ  ΚΑΙ ΚΟΥΡΑΜΠΙΕΔΕΣ</a:t>
            </a:r>
            <a:endParaRPr lang="el-GR"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Inhaltsplatzhalter 8"/>
          <p:cNvSpPr>
            <a:spLocks noGrp="1"/>
          </p:cNvSpPr>
          <p:nvPr>
            <p:ph idx="1"/>
          </p:nvPr>
        </p:nvSpPr>
        <p:spPr>
          <a:xfrm>
            <a:off x="10" y="1145685"/>
            <a:ext cx="5017467" cy="5360623"/>
          </a:xfrm>
        </p:spPr>
        <p:txBody>
          <a:bodyPr>
            <a:normAutofit fontScale="70000" lnSpcReduction="20000"/>
            <a:scene3d>
              <a:camera prst="orthographicFront"/>
              <a:lightRig rig="glow" dir="tl">
                <a:rot lat="0" lon="0" rev="5400000"/>
              </a:lightRig>
            </a:scene3d>
            <a:sp3d contourW="12700">
              <a:bevelT w="25400" h="25400"/>
              <a:contourClr>
                <a:schemeClr val="accent6">
                  <a:shade val="73000"/>
                </a:schemeClr>
              </a:contourClr>
            </a:sp3d>
          </a:bodyPr>
          <a:lstStyle/>
          <a:p>
            <a:pPr marL="0" indent="0">
              <a:lnSpc>
                <a:spcPct val="170000"/>
              </a:lnSpc>
              <a:buNone/>
            </a:pPr>
            <a:r>
              <a:rPr lang="el-GR" b="1" dirty="0" smtClean="0">
                <a:ln w="11430"/>
                <a:solidFill>
                  <a:schemeClr val="tx2">
                    <a:lumMod val="75000"/>
                  </a:schemeClr>
                </a:solidFill>
                <a:effectLst>
                  <a:outerShdw blurRad="80000" dist="40000" dir="5040000" algn="tl">
                    <a:srgbClr val="000000">
                      <a:alpha val="30000"/>
                    </a:srgbClr>
                  </a:outerShdw>
                </a:effectLst>
              </a:rPr>
              <a:t>Τα </a:t>
            </a:r>
            <a:r>
              <a:rPr lang="el-GR" b="1" dirty="0">
                <a:ln w="11430"/>
                <a:solidFill>
                  <a:schemeClr val="tx2">
                    <a:lumMod val="75000"/>
                  </a:schemeClr>
                </a:solidFill>
                <a:effectLst>
                  <a:outerShdw blurRad="80000" dist="40000" dir="5040000" algn="tl">
                    <a:srgbClr val="000000">
                      <a:alpha val="30000"/>
                    </a:srgbClr>
                  </a:outerShdw>
                </a:effectLst>
              </a:rPr>
              <a:t>μελομακάρονα μαζί με τους κουραμπιέδες είναι τα δυο παραδοσιακά ελληνικά γλυκίσματα των Χριστουγέννων. Και παρά το γεγονός ότι τους κουραμπιέδες τους απολαμβάνουμε λίγο-πολύ όλο τον χρόνο, τα μελομακάρονα τα φτιάχνουμε και τα τρώμε μόνο κατά τη διάρκεια των γιορτών του δωδεκαημέρου.</a:t>
            </a:r>
          </a:p>
          <a:p>
            <a:endParaRPr lang="el-G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l-G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093" y="1212611"/>
            <a:ext cx="6951784" cy="5528165"/>
          </a:xfrm>
          <a:prstGeom prst="rect">
            <a:avLst/>
          </a:prstGeom>
          <a:ln>
            <a:noFill/>
          </a:ln>
          <a:effectLst>
            <a:softEdge rad="112500"/>
          </a:effectLst>
        </p:spPr>
      </p:pic>
      <p:sp>
        <p:nvSpPr>
          <p:cNvPr id="5" name="Stern mit 5 Zacken 4"/>
          <p:cNvSpPr/>
          <p:nvPr/>
        </p:nvSpPr>
        <p:spPr>
          <a:xfrm>
            <a:off x="4396156" y="5216783"/>
            <a:ext cx="820615" cy="820615"/>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l-GR"/>
          </a:p>
        </p:txBody>
      </p:sp>
      <p:sp>
        <p:nvSpPr>
          <p:cNvPr id="6" name="Stern mit 5 Zacken 5"/>
          <p:cNvSpPr/>
          <p:nvPr/>
        </p:nvSpPr>
        <p:spPr>
          <a:xfrm rot="1601056">
            <a:off x="4347315" y="6062470"/>
            <a:ext cx="457200" cy="457200"/>
          </a:xfrm>
          <a:prstGeom prst="star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xmlns="" val="39491607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33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40676" y="133311"/>
            <a:ext cx="8003199" cy="898319"/>
          </a:xfrm>
          <a:noFill/>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l-GR" b="1" dirty="0" smtClean="0">
                <a:ln/>
                <a:solidFill>
                  <a:schemeClr val="accent3">
                    <a:lumMod val="75000"/>
                  </a:schemeClr>
                </a:solidFill>
              </a:rPr>
              <a:t>Συνταγή για Μελομακάρονα</a:t>
            </a:r>
            <a:endParaRPr lang="el-GR" b="1" dirty="0">
              <a:ln/>
              <a:solidFill>
                <a:schemeClr val="accent3">
                  <a:lumMod val="75000"/>
                </a:schemeClr>
              </a:solidFill>
            </a:endParaRPr>
          </a:p>
        </p:txBody>
      </p:sp>
      <p:sp>
        <p:nvSpPr>
          <p:cNvPr id="3" name="Textfeld 2"/>
          <p:cNvSpPr txBox="1"/>
          <p:nvPr/>
        </p:nvSpPr>
        <p:spPr>
          <a:xfrm>
            <a:off x="504096" y="1395046"/>
            <a:ext cx="4255477" cy="480131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Υλικά</a:t>
            </a:r>
          </a:p>
          <a:p>
            <a:pPr marL="285750" indent="-285750">
              <a:buFont typeface="Wingdings" panose="05000000000000000000" pitchFamily="2" charset="2"/>
              <a:buChar char="Ø"/>
            </a:pPr>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κιλό αλεύρι για όλες τις χρήσεις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κούπα ζάχαρη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κουτ. γλυκού μπέικιν πάουντερ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κουτ. γλυκού κανέλα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κοφτό κουτ. γλυκού γαρύφαλλο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ξύσμα από 1 πορτοκάλι ακέρωτο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ξύσμα από 1/2 λεμόνι ακέρωτο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κουτ. γλυκού σόδα μαγειρική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κούπα χυμός πορτοκαλιού, φρεσκοστυμμένος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 κιλό ελαιόλαδο ελαφρύ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σφηνάκι κονιάκ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 γρ. καρύδια, ψιλοκομμένα, για πασπάλισμα </a:t>
            </a:r>
          </a:p>
          <a:p>
            <a:pPr marL="285750" indent="-285750" algn="ctr">
              <a:buFont typeface="Wingdings" panose="05000000000000000000" pitchFamily="2" charset="2"/>
              <a:buChar char="Ø"/>
            </a:pP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feld 3"/>
          <p:cNvSpPr txBox="1"/>
          <p:nvPr/>
        </p:nvSpPr>
        <p:spPr>
          <a:xfrm>
            <a:off x="4421065" y="1481572"/>
            <a:ext cx="3456843"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Σιρόπι</a:t>
            </a: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500 γρ. ζάχαρη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500 γρ. μέλι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500 γρ. νερό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ξύσμα από 1/2 πορτοκάλι ακέρωτο </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χυμός από 1/2 λεμόνι </a:t>
            </a:r>
          </a:p>
          <a:p>
            <a:pPr marL="285750" indent="-285750">
              <a:buFont typeface="Wingdings" panose="05000000000000000000" pitchFamily="2" charset="2"/>
              <a:buChar char="Ø"/>
            </a:pP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59620" y="3584690"/>
            <a:ext cx="4205655" cy="28037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Grafi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5921" y="474861"/>
            <a:ext cx="4121289" cy="274898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xmlns="" val="12832318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alpha val="48000"/>
          </a:schemeClr>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2239108" y="254384"/>
            <a:ext cx="5533293" cy="9882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b="1" i="1" u="sng" dirty="0" smtClean="0">
                <a:ln w="11430"/>
                <a:solidFill>
                  <a:schemeClr val="accent3">
                    <a:lumMod val="75000"/>
                  </a:schemeClr>
                </a:solidFill>
                <a:effectLst>
                  <a:outerShdw blurRad="50800" dist="39000" dir="5460000" algn="tl">
                    <a:srgbClr val="000000">
                      <a:alpha val="38000"/>
                    </a:srgbClr>
                  </a:outerShdw>
                </a:effectLst>
              </a:rPr>
              <a:t>Εκτέλεση</a:t>
            </a:r>
            <a:endParaRPr lang="el-GR" b="1" i="1" u="sng" dirty="0">
              <a:ln w="11430"/>
              <a:solidFill>
                <a:schemeClr val="accent3">
                  <a:lumMod val="75000"/>
                </a:schemeClr>
              </a:solidFill>
              <a:effectLst>
                <a:outerShdw blurRad="50800" dist="39000" dir="5460000" algn="tl">
                  <a:srgbClr val="000000">
                    <a:alpha val="38000"/>
                  </a:srgbClr>
                </a:outerShdw>
              </a:effectLst>
            </a:endParaRPr>
          </a:p>
        </p:txBody>
      </p:sp>
      <p:sp>
        <p:nvSpPr>
          <p:cNvPr id="6" name="Stern mit 5 Zacken 5"/>
          <p:cNvSpPr/>
          <p:nvPr/>
        </p:nvSpPr>
        <p:spPr>
          <a:xfrm rot="20876805">
            <a:off x="8417169" y="2391505"/>
            <a:ext cx="914400" cy="914400"/>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
        <p:nvSpPr>
          <p:cNvPr id="7" name="Stern mit 5 Zacken 6"/>
          <p:cNvSpPr/>
          <p:nvPr/>
        </p:nvSpPr>
        <p:spPr>
          <a:xfrm rot="1355372">
            <a:off x="9253804" y="2681139"/>
            <a:ext cx="539261" cy="468924"/>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4" name="Rechteck 3"/>
          <p:cNvSpPr/>
          <p:nvPr/>
        </p:nvSpPr>
        <p:spPr>
          <a:xfrm>
            <a:off x="316524" y="1101974"/>
            <a:ext cx="11875477" cy="563231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Π</a:t>
            </a:r>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ροθερμαίνουμε </a:t>
            </a: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τον φούρνο στους 170° C, στον αέρα, και στρώνουμε με λαδόκολλα μια μεγάλη λαμαρίνα</a:t>
            </a:r>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Αναμειγνύουμε σε ένα μεγάλο μπολ το αλεύρι, τη ζάχαρη, το μπέικιν πάουντερ, την κανέλα, το γαρύφαλλο και τα ξύσματα</a:t>
            </a:r>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pPr marL="285750" indent="-285750">
              <a:buFont typeface="Wingdings" panose="05000000000000000000" pitchFamily="2" charset="2"/>
              <a:buChar char="Ø"/>
            </a:pP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Διαλύουμε τη σόδα στον χυμό και τη ρίχνουμε στο μείγμα του μπολ</a:t>
            </a:r>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pPr marL="285750" indent="-285750">
              <a:buFont typeface="Wingdings" panose="05000000000000000000" pitchFamily="2" charset="2"/>
              <a:buChar char="Ø"/>
            </a:pP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Προσθέτουμε το ελαιόλαδο και το κονιάκ και ζυμώνουμε ελαφρά</a:t>
            </a:r>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pPr marL="285750" indent="-285750">
              <a:buFont typeface="Wingdings" panose="05000000000000000000" pitchFamily="2" charset="2"/>
              <a:buChar char="Ø"/>
            </a:pP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Πλάθουμε μικρά ισομεγέθη μελομακάρονα και τα αραδιάζουμε στη λαμαρίνα. Κάνουμε στην επιφάνειά τους το χαρακτηριστικό σχέδιο «πλέγμα» με ένα πιρούνι</a:t>
            </a:r>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pPr marL="285750" indent="-285750">
              <a:buFont typeface="Wingdings" panose="05000000000000000000" pitchFamily="2" charset="2"/>
              <a:buChar char="Ø"/>
            </a:pP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Τα ψήνουμε στον αέρα για 20 λεπτά. Οταν τα βγάλουμε, τα αφήνουμε να κρυώσουν για τουλάχιστον 30 λεπτά.</a:t>
            </a:r>
          </a:p>
          <a:p>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Σιρόπι</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Βράζουμε όλα μαζί τα υλικά, σε μέτρια φωτιά, για 4-5 λεπτά από τη στιγμή του κοχλασμού.</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Ξαφρίζουμε και αποσύρουμε από τη φωτιά.</a:t>
            </a:r>
          </a:p>
          <a:p>
            <a:r>
              <a:rPr lang="el-GR" b="1" dirty="0">
                <a:ln w="11430"/>
                <a:solidFill>
                  <a:schemeClr val="accent3">
                    <a:lumMod val="75000"/>
                  </a:schemeClr>
                </a:solidFill>
                <a:effectLst>
                  <a:outerShdw blurRad="50800" dist="39000" dir="5460000" algn="tl">
                    <a:srgbClr val="000000">
                      <a:alpha val="38000"/>
                    </a:srgbClr>
                  </a:outerShdw>
                </a:effectLst>
              </a:rPr>
              <a:t>Σιρόπιασμα + σερβίρισμα</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Βουτάμε τα κρύα μελομακάρονα στο καυτό σιρόπι για 30 δευτερόλεπτα. Χρησιμοποιούμε τρυπητή κουτάλα.</a:t>
            </a:r>
          </a:p>
          <a:p>
            <a:pPr marL="285750" indent="-285750">
              <a:buFont typeface="Wingdings" panose="05000000000000000000" pitchFamily="2" charset="2"/>
              <a:buChar char="Ø"/>
            </a:pPr>
            <a:r>
              <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Τακτοποιούμε τα μελομακάρονα σε μεγάλη πιατέλα και πασπαλίζουμε με τα ψιλοκομμένα καρύδια</a:t>
            </a:r>
            <a:r>
              <a:rPr lang="el-G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l-G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Stern mit 5 Zacken 7"/>
          <p:cNvSpPr/>
          <p:nvPr/>
        </p:nvSpPr>
        <p:spPr>
          <a:xfrm rot="19111938">
            <a:off x="2180493" y="762000"/>
            <a:ext cx="339971" cy="339968"/>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9" name="Stern mit 5 Zacken 8"/>
          <p:cNvSpPr/>
          <p:nvPr/>
        </p:nvSpPr>
        <p:spPr>
          <a:xfrm rot="850403">
            <a:off x="2508740" y="334722"/>
            <a:ext cx="703384" cy="69166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xmlns="" val="176543138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7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el 1"/>
          <p:cNvSpPr>
            <a:spLocks noGrp="1"/>
          </p:cNvSpPr>
          <p:nvPr>
            <p:ph type="title"/>
          </p:nvPr>
        </p:nvSpPr>
        <p:spPr>
          <a:xfrm>
            <a:off x="4349261" y="5451230"/>
            <a:ext cx="10363201" cy="902677"/>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l-GR" b="1" u="sng" dirty="0" smtClean="0">
                <a:ln w="11430"/>
                <a:solidFill>
                  <a:schemeClr val="tx2">
                    <a:lumMod val="75000"/>
                  </a:schemeClr>
                </a:solidFill>
                <a:effectLst>
                  <a:outerShdw blurRad="80000" dist="40000" dir="5040000" algn="tl">
                    <a:srgbClr val="000000">
                      <a:alpha val="30000"/>
                    </a:srgbClr>
                  </a:outerShdw>
                </a:effectLst>
              </a:rPr>
              <a:t>Μαρία </a:t>
            </a:r>
            <a:r>
              <a:rPr lang="el-GR" b="1" u="sng" dirty="0" err="1" smtClean="0">
                <a:ln w="11430"/>
                <a:solidFill>
                  <a:schemeClr val="tx2">
                    <a:lumMod val="75000"/>
                  </a:schemeClr>
                </a:solidFill>
                <a:effectLst>
                  <a:outerShdw blurRad="80000" dist="40000" dir="5040000" algn="tl">
                    <a:srgbClr val="000000">
                      <a:alpha val="30000"/>
                    </a:srgbClr>
                  </a:outerShdw>
                </a:effectLst>
              </a:rPr>
              <a:t>Περχανίδου</a:t>
            </a:r>
            <a:endParaRPr lang="el-GR" b="1" u="sng" dirty="0">
              <a:ln w="11430"/>
              <a:solidFill>
                <a:schemeClr val="tx2">
                  <a:lumMod val="75000"/>
                </a:schemeClr>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87263199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420</Words>
  <Application>Microsoft Office PowerPoint</Application>
  <PresentationFormat>Προσαρμογή</PresentationFormat>
  <Paragraphs>52</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Larissa</vt:lpstr>
      <vt:lpstr>ΧΡΙΣΤΟΥΓΕΝΝΑ</vt:lpstr>
      <vt:lpstr>Τι γιορτάζουμε τα Χριστούγεννα;</vt:lpstr>
      <vt:lpstr>Έθιμα Χριστουγέννων</vt:lpstr>
      <vt:lpstr>Τα Κάλαντα των Χριστουγέννων</vt:lpstr>
      <vt:lpstr>ΜΕΛΟΜΑΚΑΡΟΝΑ  ΚΑΙ ΚΟΥΡΑΜΠΙΕΔΕΣ</vt:lpstr>
      <vt:lpstr>Συνταγή για Μελομακάρονα</vt:lpstr>
      <vt:lpstr>Εκτέλεση</vt:lpstr>
      <vt:lpstr>Μαρία Περχανίδου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Anwender</dc:creator>
  <cp:lastModifiedBy>user</cp:lastModifiedBy>
  <cp:revision>142</cp:revision>
  <dcterms:created xsi:type="dcterms:W3CDTF">2022-12-06T18:51:30Z</dcterms:created>
  <dcterms:modified xsi:type="dcterms:W3CDTF">2022-12-18T18:19:03Z</dcterms:modified>
</cp:coreProperties>
</file>