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8"/>
  </p:notesMasterIdLst>
  <p:sldIdLst>
    <p:sldId id="260" r:id="rId2"/>
    <p:sldId id="261" r:id="rId3"/>
    <p:sldId id="258" r:id="rId4"/>
    <p:sldId id="262" r:id="rId5"/>
    <p:sldId id="257" r:id="rId6"/>
    <p:sldId id="259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9118" autoAdjust="0"/>
    <p:restoredTop sz="86323" autoAdjust="0"/>
  </p:normalViewPr>
  <p:slideViewPr>
    <p:cSldViewPr>
      <p:cViewPr varScale="1">
        <p:scale>
          <a:sx n="73" d="100"/>
          <a:sy n="73" d="100"/>
        </p:scale>
        <p:origin x="-10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0" y="1302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5C9D9-1099-46D2-BAD2-B4285DB12D4A}" type="datetimeFigureOut">
              <a:rPr lang="el-GR" smtClean="0"/>
              <a:pPr/>
              <a:t>18/12/2022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F3251-3399-417A-A6B9-A977EEF3404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708931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B9D63-0977-4F42-B247-7EEF67A7A1FB}" type="datetimeFigureOut">
              <a:rPr lang="el-GR" smtClean="0"/>
              <a:pPr/>
              <a:t>18/12/2022</a:t>
            </a:fld>
            <a:endParaRPr lang="el-GR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F3385-A018-4DFA-B884-9F1A0A651BD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 advTm="12000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B9D63-0977-4F42-B247-7EEF67A7A1FB}" type="datetimeFigureOut">
              <a:rPr lang="el-GR" smtClean="0"/>
              <a:pPr/>
              <a:t>18/12/2022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F3385-A018-4DFA-B884-9F1A0A651B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 advTm="12000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B9D63-0977-4F42-B247-7EEF67A7A1FB}" type="datetimeFigureOut">
              <a:rPr lang="el-GR" smtClean="0"/>
              <a:pPr/>
              <a:t>18/12/2022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F3385-A018-4DFA-B884-9F1A0A651B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 advTm="12000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B9D63-0977-4F42-B247-7EEF67A7A1FB}" type="datetimeFigureOut">
              <a:rPr lang="el-GR" smtClean="0"/>
              <a:pPr/>
              <a:t>18/12/2022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F3385-A018-4DFA-B884-9F1A0A651B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 advTm="12000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B9D63-0977-4F42-B247-7EEF67A7A1FB}" type="datetimeFigureOut">
              <a:rPr lang="el-GR" smtClean="0"/>
              <a:pPr/>
              <a:t>18/12/2022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F3385-A018-4DFA-B884-9F1A0A651BD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 advTm="12000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B9D63-0977-4F42-B247-7EEF67A7A1FB}" type="datetimeFigureOut">
              <a:rPr lang="el-GR" smtClean="0"/>
              <a:pPr/>
              <a:t>18/12/2022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F3385-A018-4DFA-B884-9F1A0A651B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 advTm="12000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B9D63-0977-4F42-B247-7EEF67A7A1FB}" type="datetimeFigureOut">
              <a:rPr lang="el-GR" smtClean="0"/>
              <a:pPr/>
              <a:t>18/12/2022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F3385-A018-4DFA-B884-9F1A0A651B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 advTm="12000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B9D63-0977-4F42-B247-7EEF67A7A1FB}" type="datetimeFigureOut">
              <a:rPr lang="el-GR" smtClean="0"/>
              <a:pPr/>
              <a:t>18/12/2022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F3385-A018-4DFA-B884-9F1A0A651B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 advTm="12000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B9D63-0977-4F42-B247-7EEF67A7A1FB}" type="datetimeFigureOut">
              <a:rPr lang="el-GR" smtClean="0"/>
              <a:pPr/>
              <a:t>18/12/2022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F3385-A018-4DFA-B884-9F1A0A651BD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 advTm="12000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B9D63-0977-4F42-B247-7EEF67A7A1FB}" type="datetimeFigureOut">
              <a:rPr lang="el-GR" smtClean="0"/>
              <a:pPr/>
              <a:t>18/12/2022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F3385-A018-4DFA-B884-9F1A0A651B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 advTm="12000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B9D63-0977-4F42-B247-7EEF67A7A1FB}" type="datetimeFigureOut">
              <a:rPr lang="el-GR" smtClean="0"/>
              <a:pPr/>
              <a:t>18/12/2022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F3385-A018-4DFA-B884-9F1A0A651BD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  <p:transition spd="slow" advTm="12000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35B9D63-0977-4F42-B247-7EEF67A7A1FB}" type="datetimeFigureOut">
              <a:rPr lang="el-GR" smtClean="0"/>
              <a:pPr/>
              <a:t>18/12/2022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ECF3385-A018-4DFA-B884-9F1A0A651BD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slow" advTm="12000">
    <p:newsflash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&#917;&#920;&#921;&#924;&#913;%20&#935;&#929;&#921;&#931;&#932;&#927;&#933;&#915;&#917;&#925;&#925;&#937;&#925;\&#928;&#927;&#925;&#932;&#927;&#931;%20-%20&#922;&#940;&#955;&#945;&#957;&#964;&#945;%20&#935;&#961;&#953;&#963;&#964;&#959;&#965;&#947;&#941;&#957;&#957;&#969;&#957;%20(&#924;&#917;%20&#931;&#932;&#921;&#935;&#927;&#933;&#931;).mp3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u="sng" dirty="0" smtClean="0"/>
              <a:t>ΧΡΙΣΤΟΥΓΕΝΝΑ ΣΤΟΝ ΠΟΝΤΟ</a:t>
            </a:r>
            <a:endParaRPr lang="el-GR" b="1" u="sng" dirty="0"/>
          </a:p>
        </p:txBody>
      </p:sp>
      <p:pic>
        <p:nvPicPr>
          <p:cNvPr id="1026" name="Picture 2" descr="Παραμονή Χριστουγέννων στον Πόντο: Έθιμα και παραδόσεις στις πατρογονικές  εστίε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357298"/>
            <a:ext cx="5572164" cy="444287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 advTm="12000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1214414" y="3643314"/>
            <a:ext cx="688597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200" b="1" dirty="0" smtClean="0"/>
              <a:t>Ο Χειμώνας που σε διάφορα μέρη του Πόντου λεγόταν ο Χειµός ή Χειµωγκός περιλαμβάνει τους μήνες Δεκέμβριο – Χριστιαννάρτς, Ιανουάριο – Καλαντάρτς και Φεβρουάριο – Κούντουρο. Στον Πόντο ο χειμώνας ήταν πολύ βαρύς και έτσι κάθε εξωτερική δουλειά σταματούσε. Τα βράδια συνήθως τα περνούσαν σε σπίτια, κάνοντας τα «νυχτέρια ή βεγγέρες», οι οποίες ονομάζονταν «Παρακάθια</a:t>
            </a:r>
            <a:endParaRPr lang="el-GR" sz="2200" b="1" dirty="0"/>
          </a:p>
        </p:txBody>
      </p:sp>
      <p:pic>
        <p:nvPicPr>
          <p:cNvPr id="19458" name="Picture 2" descr="https://www.maxmag.gr/wp-content/uploads/2020/12/1836_ede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51688">
            <a:off x="4092417" y="815701"/>
            <a:ext cx="4392075" cy="237172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5 - Ορθογώνιο"/>
          <p:cNvSpPr/>
          <p:nvPr/>
        </p:nvSpPr>
        <p:spPr>
          <a:xfrm>
            <a:off x="1643042" y="1500174"/>
            <a:ext cx="2052929" cy="769441"/>
          </a:xfrm>
          <a:prstGeom prst="rect">
            <a:avLst/>
          </a:prstGeom>
          <a:scene3d>
            <a:camera prst="orthographicFront"/>
            <a:lightRig rig="threePt" dir="t"/>
          </a:scene3d>
          <a:sp3d/>
        </p:spPr>
        <p:txBody>
          <a:bodyPr wrap="square">
            <a:spAutoFit/>
          </a:bodyPr>
          <a:lstStyle/>
          <a:p>
            <a:r>
              <a:rPr lang="el-GR" sz="4400" b="1" i="1" u="sng" dirty="0" smtClean="0">
                <a:solidFill>
                  <a:schemeClr val="accent5">
                    <a:lumMod val="75000"/>
                  </a:schemeClr>
                </a:solidFill>
              </a:rPr>
              <a:t>Έθιμα </a:t>
            </a:r>
            <a:endParaRPr lang="el-GR" sz="4400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 advTm="12000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0"/>
            <a:ext cx="6229368" cy="663461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i="1" u="sng" dirty="0" smtClean="0"/>
              <a:t>Έθιμα</a:t>
            </a:r>
            <a:endParaRPr lang="el-GR" b="1" i="1" u="sng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6048672" cy="547260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el-GR" sz="6400" b="1" dirty="0" smtClean="0">
                <a:latin typeface="Arial Black" pitchFamily="34" charset="0"/>
              </a:rPr>
              <a:t>Την  ημέρα των Χριστουγέννων  έβαζαν στο τζάκι  το </a:t>
            </a:r>
            <a:r>
              <a:rPr lang="el-GR" sz="6400" b="1" dirty="0" smtClean="0">
                <a:latin typeface="Arial Black" pitchFamily="34" charset="0"/>
              </a:rPr>
              <a:t>«Χριστό </a:t>
            </a:r>
            <a:r>
              <a:rPr lang="el-GR" sz="6400" b="1" dirty="0" err="1" smtClean="0">
                <a:latin typeface="Arial Black" pitchFamily="34" charset="0"/>
              </a:rPr>
              <a:t>κουρ</a:t>
            </a:r>
            <a:r>
              <a:rPr lang="el-GR" sz="6400" b="1" dirty="0" smtClean="0">
                <a:latin typeface="Arial Black" pitchFamily="34" charset="0"/>
              </a:rPr>
              <a:t>», δηλαδή  </a:t>
            </a:r>
            <a:r>
              <a:rPr lang="el-GR" sz="6400" b="1" dirty="0" smtClean="0">
                <a:latin typeface="Arial Black" pitchFamily="34" charset="0"/>
              </a:rPr>
              <a:t>ένα κομμένο  κούτσουρο  για τα Χριστούγεννα και θα άναβε  το τζάκι  για </a:t>
            </a:r>
            <a:r>
              <a:rPr lang="el-GR" sz="6400" b="1" dirty="0" smtClean="0">
                <a:latin typeface="Arial Black" pitchFamily="34" charset="0"/>
              </a:rPr>
              <a:t>τρεις </a:t>
            </a:r>
            <a:r>
              <a:rPr lang="el-GR" sz="6400" b="1" dirty="0" smtClean="0">
                <a:latin typeface="Arial Black" pitchFamily="34" charset="0"/>
              </a:rPr>
              <a:t>μέρες των Χριστουγέννων, τα λεγόμενα  </a:t>
            </a:r>
            <a:r>
              <a:rPr lang="el-GR" sz="6400" b="1" dirty="0" smtClean="0">
                <a:latin typeface="Arial Black" pitchFamily="34" charset="0"/>
              </a:rPr>
              <a:t>«</a:t>
            </a:r>
            <a:r>
              <a:rPr lang="el-GR" sz="6400" b="1" dirty="0" err="1" smtClean="0">
                <a:latin typeface="Arial Black" pitchFamily="34" charset="0"/>
              </a:rPr>
              <a:t>Χριστοήμερα</a:t>
            </a:r>
            <a:r>
              <a:rPr lang="el-GR" sz="6400" b="1" dirty="0" smtClean="0">
                <a:latin typeface="Arial Black" pitchFamily="34" charset="0"/>
              </a:rPr>
              <a:t>»</a:t>
            </a:r>
            <a:r>
              <a:rPr lang="el-GR" sz="6400" b="1" dirty="0" smtClean="0">
                <a:latin typeface="Arial Black" pitchFamily="34" charset="0"/>
              </a:rPr>
              <a:t> . Σε </a:t>
            </a:r>
            <a:r>
              <a:rPr lang="el-GR" sz="6400" b="1" dirty="0" smtClean="0">
                <a:latin typeface="Arial Black" pitchFamily="34" charset="0"/>
              </a:rPr>
              <a:t>άλλες περιοχές του Πόντου το κούτσουρο  προέρχονταν    από  την </a:t>
            </a:r>
            <a:r>
              <a:rPr lang="el-GR" sz="6400" b="1" dirty="0" smtClean="0">
                <a:latin typeface="Arial Black" pitchFamily="34" charset="0"/>
              </a:rPr>
              <a:t>μηλιά </a:t>
            </a:r>
            <a:r>
              <a:rPr lang="el-GR" sz="6400" b="1" dirty="0" smtClean="0">
                <a:latin typeface="Arial Black" pitchFamily="34" charset="0"/>
              </a:rPr>
              <a:t>ή  την  αχλαδιά .</a:t>
            </a:r>
          </a:p>
          <a:p>
            <a:pPr>
              <a:lnSpc>
                <a:spcPct val="170000"/>
              </a:lnSpc>
            </a:pPr>
            <a:r>
              <a:rPr lang="el-GR" sz="6400" b="1" dirty="0" smtClean="0">
                <a:latin typeface="Arial Black" pitchFamily="34" charset="0"/>
              </a:rPr>
              <a:t>Όσο για το Χριστουγεννιάτικο δέντρο, στον Πόντο και μάλιστα στην Αργυρούπολη, από τη Παραμονή των Χριστουγέννων κρεμούσαν στο εικονοστάσι σταυρωτά κλαδιά φουντουκιάς ή καρυδιάς ή µόνο καρπούς. Σε άλλες περιοχές, το δέντρο ήταν από πεύκο ή έλατο και το στόλιζαν με νωπούς καρπούς, κλαδάκια ελιάς. Στο φύλλωμα της ελιάς </a:t>
            </a:r>
            <a:r>
              <a:rPr lang="el-GR" sz="6400" b="1" dirty="0" smtClean="0">
                <a:latin typeface="Arial Black" pitchFamily="34" charset="0"/>
              </a:rPr>
              <a:t>σφήνωναν</a:t>
            </a:r>
            <a:r>
              <a:rPr lang="el-GR" sz="6400" b="1" dirty="0" smtClean="0">
                <a:latin typeface="Arial Black" pitchFamily="34" charset="0"/>
              </a:rPr>
              <a:t> </a:t>
            </a:r>
            <a:r>
              <a:rPr lang="el-GR" sz="6400" b="1" i="1" dirty="0" smtClean="0">
                <a:latin typeface="Arial Black" pitchFamily="34" charset="0"/>
              </a:rPr>
              <a:t>λεφτοκάρια</a:t>
            </a:r>
            <a:r>
              <a:rPr lang="el-GR" sz="6400" b="1" dirty="0" smtClean="0">
                <a:latin typeface="Arial Black" pitchFamily="34" charset="0"/>
              </a:rPr>
              <a:t> (φουντούκια). Αλλού έβαζαν </a:t>
            </a:r>
            <a:r>
              <a:rPr lang="el-GR" sz="6400" b="1" i="1" dirty="0" err="1" smtClean="0">
                <a:latin typeface="Arial Black" pitchFamily="34" charset="0"/>
              </a:rPr>
              <a:t>τσιµσίρ</a:t>
            </a:r>
            <a:r>
              <a:rPr lang="el-GR" sz="6400" b="1" dirty="0" smtClean="0">
                <a:latin typeface="Arial Black" pitchFamily="34" charset="0"/>
              </a:rPr>
              <a:t>, δηλαδή πυξάρι.</a:t>
            </a:r>
          </a:p>
          <a:p>
            <a:endParaRPr lang="el-GR" dirty="0" smtClean="0"/>
          </a:p>
        </p:txBody>
      </p:sp>
      <p:pic>
        <p:nvPicPr>
          <p:cNvPr id="15362" name="Picture 2" descr="Το δέντρο του Πόντο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9825" y="-171400"/>
            <a:ext cx="2924175" cy="457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5717807"/>
      </p:ext>
    </p:extLst>
  </p:cSld>
  <p:clrMapOvr>
    <a:masterClrMapping/>
  </p:clrMapOvr>
  <p:transition spd="slow" advTm="12000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331640" y="116632"/>
            <a:ext cx="7334632" cy="936104"/>
          </a:xfrm>
        </p:spPr>
        <p:txBody>
          <a:bodyPr/>
          <a:lstStyle/>
          <a:p>
            <a:r>
              <a:rPr lang="el-GR" dirty="0" smtClean="0"/>
              <a:t>ΤΑ </a:t>
            </a:r>
            <a:r>
              <a:rPr lang="el-GR" dirty="0" smtClean="0"/>
              <a:t>ΚΑΛΑΝΤΑ  </a:t>
            </a:r>
            <a:r>
              <a:rPr lang="el-GR" dirty="0" smtClean="0"/>
              <a:t>ΤΟΥ </a:t>
            </a:r>
            <a:r>
              <a:rPr lang="el-GR" dirty="0" smtClean="0"/>
              <a:t>ΠΟΝΤΟΥ</a:t>
            </a:r>
            <a:endParaRPr lang="el-GR" dirty="0"/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>
          <a:xfrm>
            <a:off x="1043608" y="1052736"/>
            <a:ext cx="7795592" cy="5805264"/>
          </a:xfrm>
        </p:spPr>
        <p:txBody>
          <a:bodyPr numCol="2">
            <a:noAutofit/>
          </a:bodyPr>
          <a:lstStyle/>
          <a:p>
            <a:r>
              <a:rPr lang="el-GR" sz="1200" dirty="0">
                <a:solidFill>
                  <a:srgbClr val="111111"/>
                </a:solidFill>
                <a:latin typeface="Open Sans"/>
              </a:rPr>
              <a:t>Χριστός </a:t>
            </a:r>
            <a:r>
              <a:rPr lang="el-GR" sz="1200" dirty="0" err="1">
                <a:solidFill>
                  <a:srgbClr val="111111"/>
                </a:solidFill>
                <a:latin typeface="Open Sans"/>
              </a:rPr>
              <a:t>γεννέθεν</a:t>
            </a:r>
            <a:r>
              <a:rPr lang="el-GR" sz="1200" dirty="0">
                <a:solidFill>
                  <a:srgbClr val="111111"/>
                </a:solidFill>
                <a:latin typeface="Open Sans"/>
              </a:rPr>
              <a:t>, χαρά σον </a:t>
            </a:r>
            <a:r>
              <a:rPr lang="el-GR" sz="1200" dirty="0" err="1">
                <a:solidFill>
                  <a:srgbClr val="111111"/>
                </a:solidFill>
                <a:latin typeface="Open Sans"/>
              </a:rPr>
              <a:t>κόσμον</a:t>
            </a:r>
            <a:endParaRPr lang="el-GR" sz="1200" dirty="0">
              <a:solidFill>
                <a:srgbClr val="111111"/>
              </a:solidFill>
              <a:latin typeface="Open Sans"/>
            </a:endParaRPr>
          </a:p>
          <a:p>
            <a:r>
              <a:rPr lang="el-GR" sz="1200" dirty="0">
                <a:solidFill>
                  <a:srgbClr val="111111"/>
                </a:solidFill>
                <a:latin typeface="Open Sans"/>
              </a:rPr>
              <a:t>χα, καλή ώρα, καλή σ’ ημέρα</a:t>
            </a:r>
          </a:p>
          <a:p>
            <a:r>
              <a:rPr lang="el-GR" sz="1200" dirty="0">
                <a:solidFill>
                  <a:srgbClr val="111111"/>
                </a:solidFill>
                <a:latin typeface="Open Sans"/>
              </a:rPr>
              <a:t>Χα, καλόν </a:t>
            </a:r>
            <a:r>
              <a:rPr lang="el-GR" sz="1200" dirty="0" err="1">
                <a:solidFill>
                  <a:srgbClr val="111111"/>
                </a:solidFill>
                <a:latin typeface="Open Sans"/>
              </a:rPr>
              <a:t>παιδίν</a:t>
            </a:r>
            <a:r>
              <a:rPr lang="el-GR" sz="1200" dirty="0">
                <a:solidFill>
                  <a:srgbClr val="111111"/>
                </a:solidFill>
                <a:latin typeface="Open Sans"/>
              </a:rPr>
              <a:t> </a:t>
            </a:r>
            <a:r>
              <a:rPr lang="el-GR" sz="1200" dirty="0" err="1">
                <a:solidFill>
                  <a:srgbClr val="111111"/>
                </a:solidFill>
                <a:latin typeface="Open Sans"/>
              </a:rPr>
              <a:t>οψές</a:t>
            </a:r>
            <a:r>
              <a:rPr lang="el-GR" sz="1200" dirty="0">
                <a:solidFill>
                  <a:srgbClr val="111111"/>
                </a:solidFill>
                <a:latin typeface="Open Sans"/>
              </a:rPr>
              <a:t> </a:t>
            </a:r>
            <a:r>
              <a:rPr lang="el-GR" sz="1200" dirty="0" err="1">
                <a:solidFill>
                  <a:srgbClr val="111111"/>
                </a:solidFill>
                <a:latin typeface="Open Sans"/>
              </a:rPr>
              <a:t>γεννέθεν</a:t>
            </a:r>
            <a:endParaRPr lang="el-GR" sz="1200" dirty="0">
              <a:solidFill>
                <a:srgbClr val="111111"/>
              </a:solidFill>
              <a:latin typeface="Open Sans"/>
            </a:endParaRPr>
          </a:p>
          <a:p>
            <a:r>
              <a:rPr lang="el-GR" sz="1200" dirty="0" err="1">
                <a:solidFill>
                  <a:srgbClr val="111111"/>
                </a:solidFill>
                <a:latin typeface="Open Sans"/>
              </a:rPr>
              <a:t>οψές</a:t>
            </a:r>
            <a:r>
              <a:rPr lang="el-GR" sz="1200" dirty="0">
                <a:solidFill>
                  <a:srgbClr val="111111"/>
                </a:solidFill>
                <a:latin typeface="Open Sans"/>
              </a:rPr>
              <a:t> </a:t>
            </a:r>
            <a:r>
              <a:rPr lang="el-GR" sz="1200" dirty="0" err="1">
                <a:solidFill>
                  <a:srgbClr val="111111"/>
                </a:solidFill>
                <a:latin typeface="Open Sans"/>
              </a:rPr>
              <a:t>γεννέθεν</a:t>
            </a:r>
            <a:r>
              <a:rPr lang="el-GR" sz="1200" dirty="0">
                <a:solidFill>
                  <a:srgbClr val="111111"/>
                </a:solidFill>
                <a:latin typeface="Open Sans"/>
              </a:rPr>
              <a:t>, το </a:t>
            </a:r>
            <a:r>
              <a:rPr lang="el-GR" sz="1200" dirty="0" err="1">
                <a:solidFill>
                  <a:srgbClr val="111111"/>
                </a:solidFill>
                <a:latin typeface="Open Sans"/>
              </a:rPr>
              <a:t>βράδ</a:t>
            </a:r>
            <a:r>
              <a:rPr lang="el-GR" sz="1200" dirty="0">
                <a:solidFill>
                  <a:srgbClr val="111111"/>
                </a:solidFill>
                <a:latin typeface="Open Sans"/>
              </a:rPr>
              <a:t>’ </a:t>
            </a:r>
            <a:r>
              <a:rPr lang="el-GR" sz="1200" dirty="0" err="1">
                <a:solidFill>
                  <a:srgbClr val="111111"/>
                </a:solidFill>
                <a:latin typeface="Open Sans"/>
              </a:rPr>
              <a:t>αργάτε</a:t>
            </a:r>
            <a:r>
              <a:rPr lang="el-GR" sz="1200" dirty="0">
                <a:solidFill>
                  <a:srgbClr val="111111"/>
                </a:solidFill>
                <a:latin typeface="Open Sans"/>
              </a:rPr>
              <a:t>.</a:t>
            </a:r>
          </a:p>
          <a:p>
            <a:endParaRPr lang="el-GR" sz="1200" dirty="0">
              <a:solidFill>
                <a:srgbClr val="111111"/>
              </a:solidFill>
              <a:latin typeface="Open Sans"/>
            </a:endParaRPr>
          </a:p>
          <a:p>
            <a:r>
              <a:rPr lang="el-GR" sz="1200" dirty="0">
                <a:solidFill>
                  <a:srgbClr val="111111"/>
                </a:solidFill>
                <a:latin typeface="Open Sans"/>
              </a:rPr>
              <a:t>Το </a:t>
            </a:r>
            <a:r>
              <a:rPr lang="el-GR" sz="1200" dirty="0" err="1">
                <a:solidFill>
                  <a:srgbClr val="111111"/>
                </a:solidFill>
                <a:latin typeface="Open Sans"/>
              </a:rPr>
              <a:t>εγέννεσεν</a:t>
            </a:r>
            <a:r>
              <a:rPr lang="el-GR" sz="1200" dirty="0">
                <a:solidFill>
                  <a:srgbClr val="111111"/>
                </a:solidFill>
                <a:latin typeface="Open Sans"/>
              </a:rPr>
              <a:t> η </a:t>
            </a:r>
            <a:r>
              <a:rPr lang="el-GR" sz="1200" dirty="0" err="1">
                <a:solidFill>
                  <a:srgbClr val="111111"/>
                </a:solidFill>
                <a:latin typeface="Open Sans"/>
              </a:rPr>
              <a:t>Παναΐα</a:t>
            </a:r>
            <a:endParaRPr lang="el-GR" sz="1200" dirty="0">
              <a:solidFill>
                <a:srgbClr val="111111"/>
              </a:solidFill>
              <a:latin typeface="Open Sans"/>
            </a:endParaRPr>
          </a:p>
          <a:p>
            <a:r>
              <a:rPr lang="el-GR" sz="1200" dirty="0">
                <a:solidFill>
                  <a:srgbClr val="111111"/>
                </a:solidFill>
                <a:latin typeface="Open Sans"/>
              </a:rPr>
              <a:t>Το </a:t>
            </a:r>
            <a:r>
              <a:rPr lang="el-GR" sz="1200" dirty="0" err="1">
                <a:solidFill>
                  <a:srgbClr val="111111"/>
                </a:solidFill>
                <a:latin typeface="Open Sans"/>
              </a:rPr>
              <a:t>ανάθρεψεν</a:t>
            </a:r>
            <a:r>
              <a:rPr lang="el-GR" sz="1200" dirty="0">
                <a:solidFill>
                  <a:srgbClr val="111111"/>
                </a:solidFill>
                <a:latin typeface="Open Sans"/>
              </a:rPr>
              <a:t> αεί Παρθένος.</a:t>
            </a:r>
          </a:p>
          <a:p>
            <a:r>
              <a:rPr lang="el-GR" sz="1200" dirty="0" err="1">
                <a:solidFill>
                  <a:srgbClr val="111111"/>
                </a:solidFill>
                <a:latin typeface="Open Sans"/>
              </a:rPr>
              <a:t>Εκαβάλκεψεν</a:t>
            </a:r>
            <a:r>
              <a:rPr lang="el-GR" sz="1200" dirty="0">
                <a:solidFill>
                  <a:srgbClr val="111111"/>
                </a:solidFill>
                <a:latin typeface="Open Sans"/>
              </a:rPr>
              <a:t> χρυσόν πουλάρι</a:t>
            </a:r>
          </a:p>
          <a:p>
            <a:r>
              <a:rPr lang="el-GR" sz="1200" dirty="0" err="1">
                <a:solidFill>
                  <a:srgbClr val="111111"/>
                </a:solidFill>
                <a:latin typeface="Open Sans"/>
              </a:rPr>
              <a:t>εκατήβεν</a:t>
            </a:r>
            <a:r>
              <a:rPr lang="el-GR" sz="1200" dirty="0">
                <a:solidFill>
                  <a:srgbClr val="111111"/>
                </a:solidFill>
                <a:latin typeface="Open Sans"/>
              </a:rPr>
              <a:t> σο σταυροδρόμι.</a:t>
            </a:r>
          </a:p>
          <a:p>
            <a:endParaRPr lang="el-GR" sz="1200" dirty="0">
              <a:solidFill>
                <a:srgbClr val="111111"/>
              </a:solidFill>
              <a:latin typeface="Open Sans"/>
            </a:endParaRPr>
          </a:p>
          <a:p>
            <a:r>
              <a:rPr lang="el-GR" sz="1200" dirty="0">
                <a:solidFill>
                  <a:srgbClr val="111111"/>
                </a:solidFill>
                <a:latin typeface="Open Sans"/>
              </a:rPr>
              <a:t>Έπιασαν </a:t>
            </a:r>
            <a:r>
              <a:rPr lang="el-GR" sz="1200" dirty="0" err="1">
                <a:solidFill>
                  <a:srgbClr val="111111"/>
                </a:solidFill>
                <a:latin typeface="Open Sans"/>
              </a:rPr>
              <a:t>άτό</a:t>
            </a:r>
            <a:r>
              <a:rPr lang="el-GR" sz="1200" dirty="0">
                <a:solidFill>
                  <a:srgbClr val="111111"/>
                </a:solidFill>
                <a:latin typeface="Open Sans"/>
              </a:rPr>
              <a:t>’ οι </a:t>
            </a:r>
            <a:r>
              <a:rPr lang="el-GR" sz="1200" dirty="0" err="1">
                <a:solidFill>
                  <a:srgbClr val="111111"/>
                </a:solidFill>
                <a:latin typeface="Open Sans"/>
              </a:rPr>
              <a:t>σκύλ</a:t>
            </a:r>
            <a:r>
              <a:rPr lang="el-GR" sz="1200" dirty="0">
                <a:solidFill>
                  <a:srgbClr val="111111"/>
                </a:solidFill>
                <a:latin typeface="Open Sans"/>
              </a:rPr>
              <a:t>’ Εβραίοι</a:t>
            </a:r>
          </a:p>
          <a:p>
            <a:r>
              <a:rPr lang="el-GR" sz="1200" dirty="0" err="1">
                <a:solidFill>
                  <a:srgbClr val="111111"/>
                </a:solidFill>
                <a:latin typeface="Open Sans"/>
              </a:rPr>
              <a:t>χίλ</a:t>
            </a:r>
            <a:r>
              <a:rPr lang="el-GR" sz="1200" dirty="0">
                <a:solidFill>
                  <a:srgbClr val="111111"/>
                </a:solidFill>
                <a:latin typeface="Open Sans"/>
              </a:rPr>
              <a:t>’ Εβραίοι και </a:t>
            </a:r>
            <a:r>
              <a:rPr lang="el-GR" sz="1200" dirty="0" err="1">
                <a:solidFill>
                  <a:srgbClr val="111111"/>
                </a:solidFill>
                <a:latin typeface="Open Sans"/>
              </a:rPr>
              <a:t>μίλ</a:t>
            </a:r>
            <a:r>
              <a:rPr lang="el-GR" sz="1200" dirty="0">
                <a:solidFill>
                  <a:srgbClr val="111111"/>
                </a:solidFill>
                <a:latin typeface="Open Sans"/>
              </a:rPr>
              <a:t>’ Εβραίοι.</a:t>
            </a:r>
          </a:p>
          <a:p>
            <a:r>
              <a:rPr lang="el-GR" sz="1200" dirty="0" err="1">
                <a:solidFill>
                  <a:srgbClr val="111111"/>
                </a:solidFill>
                <a:latin typeface="Open Sans"/>
              </a:rPr>
              <a:t>Ασ</a:t>
            </a:r>
            <a:r>
              <a:rPr lang="el-GR" sz="1200" dirty="0">
                <a:solidFill>
                  <a:srgbClr val="111111"/>
                </a:solidFill>
                <a:latin typeface="Open Sans"/>
              </a:rPr>
              <a:t>’ σαν </a:t>
            </a:r>
            <a:r>
              <a:rPr lang="el-GR" sz="1200" dirty="0" err="1">
                <a:solidFill>
                  <a:srgbClr val="111111"/>
                </a:solidFill>
                <a:latin typeface="Open Sans"/>
              </a:rPr>
              <a:t>κρέντικα</a:t>
            </a:r>
            <a:r>
              <a:rPr lang="el-GR" sz="1200" dirty="0">
                <a:solidFill>
                  <a:srgbClr val="111111"/>
                </a:solidFill>
                <a:latin typeface="Open Sans"/>
              </a:rPr>
              <a:t> κι </a:t>
            </a:r>
            <a:r>
              <a:rPr lang="el-GR" sz="1200" dirty="0" err="1">
                <a:solidFill>
                  <a:srgbClr val="111111"/>
                </a:solidFill>
                <a:latin typeface="Open Sans"/>
              </a:rPr>
              <a:t>άσ</a:t>
            </a:r>
            <a:r>
              <a:rPr lang="el-GR" sz="1200" dirty="0">
                <a:solidFill>
                  <a:srgbClr val="111111"/>
                </a:solidFill>
                <a:latin typeface="Open Sans"/>
              </a:rPr>
              <a:t>’ στην </a:t>
            </a:r>
            <a:r>
              <a:rPr lang="el-GR" sz="1200" dirty="0" err="1">
                <a:solidFill>
                  <a:srgbClr val="111111"/>
                </a:solidFill>
                <a:latin typeface="Open Sans"/>
              </a:rPr>
              <a:t>καρδίαν</a:t>
            </a:r>
            <a:endParaRPr lang="el-GR" sz="1200" dirty="0">
              <a:solidFill>
                <a:srgbClr val="111111"/>
              </a:solidFill>
              <a:latin typeface="Open Sans"/>
            </a:endParaRPr>
          </a:p>
          <a:p>
            <a:r>
              <a:rPr lang="el-GR" sz="1200" dirty="0">
                <a:solidFill>
                  <a:srgbClr val="111111"/>
                </a:solidFill>
                <a:latin typeface="Open Sans"/>
              </a:rPr>
              <a:t>γαίμα </a:t>
            </a:r>
            <a:r>
              <a:rPr lang="el-GR" sz="1200" dirty="0" err="1">
                <a:solidFill>
                  <a:srgbClr val="111111"/>
                </a:solidFill>
                <a:latin typeface="Open Sans"/>
              </a:rPr>
              <a:t>έσταξεν</a:t>
            </a:r>
            <a:r>
              <a:rPr lang="el-GR" sz="1200" dirty="0">
                <a:solidFill>
                  <a:srgbClr val="111111"/>
                </a:solidFill>
                <a:latin typeface="Open Sans"/>
              </a:rPr>
              <a:t>, </a:t>
            </a:r>
            <a:r>
              <a:rPr lang="el-GR" sz="1200" dirty="0" err="1">
                <a:solidFill>
                  <a:srgbClr val="111111"/>
                </a:solidFill>
                <a:latin typeface="Open Sans"/>
              </a:rPr>
              <a:t>χολήν</a:t>
            </a:r>
            <a:r>
              <a:rPr lang="el-GR" sz="1200" dirty="0">
                <a:solidFill>
                  <a:srgbClr val="111111"/>
                </a:solidFill>
                <a:latin typeface="Open Sans"/>
              </a:rPr>
              <a:t> κι </a:t>
            </a:r>
            <a:r>
              <a:rPr lang="el-GR" sz="1200" dirty="0" err="1">
                <a:solidFill>
                  <a:srgbClr val="111111"/>
                </a:solidFill>
                <a:latin typeface="Open Sans"/>
              </a:rPr>
              <a:t>εφάνη</a:t>
            </a:r>
            <a:r>
              <a:rPr lang="el-GR" sz="1200" dirty="0">
                <a:solidFill>
                  <a:srgbClr val="111111"/>
                </a:solidFill>
                <a:latin typeface="Open Sans"/>
              </a:rPr>
              <a:t>.</a:t>
            </a:r>
          </a:p>
          <a:p>
            <a:r>
              <a:rPr lang="el-GR" sz="1200" dirty="0">
                <a:solidFill>
                  <a:srgbClr val="111111"/>
                </a:solidFill>
                <a:latin typeface="Open Sans"/>
              </a:rPr>
              <a:t>γαίμα έσταξε, </a:t>
            </a:r>
            <a:r>
              <a:rPr lang="el-GR" sz="1200" dirty="0" err="1">
                <a:solidFill>
                  <a:srgbClr val="111111"/>
                </a:solidFill>
                <a:latin typeface="Open Sans"/>
              </a:rPr>
              <a:t>εμυροστάθεν</a:t>
            </a:r>
            <a:r>
              <a:rPr lang="el-GR" sz="1200" dirty="0">
                <a:solidFill>
                  <a:srgbClr val="111111"/>
                </a:solidFill>
                <a:latin typeface="Open Sans"/>
              </a:rPr>
              <a:t>.</a:t>
            </a:r>
          </a:p>
          <a:p>
            <a:endParaRPr lang="el-GR" sz="1200" dirty="0">
              <a:solidFill>
                <a:srgbClr val="111111"/>
              </a:solidFill>
              <a:latin typeface="Open Sans"/>
            </a:endParaRPr>
          </a:p>
          <a:p>
            <a:r>
              <a:rPr lang="el-GR" sz="1200" dirty="0" err="1">
                <a:solidFill>
                  <a:srgbClr val="111111"/>
                </a:solidFill>
                <a:latin typeface="Open Sans"/>
              </a:rPr>
              <a:t>Εμυρίστεν</a:t>
            </a:r>
            <a:r>
              <a:rPr lang="el-GR" sz="1200" dirty="0">
                <a:solidFill>
                  <a:srgbClr val="111111"/>
                </a:solidFill>
                <a:latin typeface="Open Sans"/>
              </a:rPr>
              <a:t> ατ’ ο </a:t>
            </a:r>
            <a:r>
              <a:rPr lang="el-GR" sz="1200" dirty="0" err="1">
                <a:solidFill>
                  <a:srgbClr val="111111"/>
                </a:solidFill>
                <a:latin typeface="Open Sans"/>
              </a:rPr>
              <a:t>κόσμον</a:t>
            </a:r>
            <a:r>
              <a:rPr lang="el-GR" sz="1200" dirty="0">
                <a:solidFill>
                  <a:srgbClr val="111111"/>
                </a:solidFill>
                <a:latin typeface="Open Sans"/>
              </a:rPr>
              <a:t> όλον</a:t>
            </a:r>
          </a:p>
          <a:p>
            <a:r>
              <a:rPr lang="el-GR" sz="1200" dirty="0">
                <a:solidFill>
                  <a:srgbClr val="111111"/>
                </a:solidFill>
                <a:latin typeface="Open Sans"/>
              </a:rPr>
              <a:t>για </a:t>
            </a:r>
            <a:r>
              <a:rPr lang="el-GR" sz="1200" dirty="0" err="1">
                <a:solidFill>
                  <a:srgbClr val="111111"/>
                </a:solidFill>
                <a:latin typeface="Open Sans"/>
              </a:rPr>
              <a:t>μυρίστ</a:t>
            </a:r>
            <a:r>
              <a:rPr lang="el-GR" sz="1200" dirty="0">
                <a:solidFill>
                  <a:srgbClr val="111111"/>
                </a:solidFill>
                <a:latin typeface="Open Sans"/>
              </a:rPr>
              <a:t>’ </a:t>
            </a:r>
            <a:r>
              <a:rPr lang="el-GR" sz="1200" dirty="0" err="1">
                <a:solidFill>
                  <a:srgbClr val="111111"/>
                </a:solidFill>
                <a:latin typeface="Open Sans"/>
              </a:rPr>
              <a:t>άτό</a:t>
            </a:r>
            <a:r>
              <a:rPr lang="el-GR" sz="1200" dirty="0">
                <a:solidFill>
                  <a:srgbClr val="111111"/>
                </a:solidFill>
                <a:latin typeface="Open Sans"/>
              </a:rPr>
              <a:t> και </a:t>
            </a:r>
            <a:r>
              <a:rPr lang="el-GR" sz="1200" dirty="0" err="1">
                <a:solidFill>
                  <a:srgbClr val="111111"/>
                </a:solidFill>
                <a:latin typeface="Open Sans"/>
              </a:rPr>
              <a:t>σύ</a:t>
            </a:r>
            <a:r>
              <a:rPr lang="el-GR" sz="1200" dirty="0">
                <a:solidFill>
                  <a:srgbClr val="111111"/>
                </a:solidFill>
                <a:latin typeface="Open Sans"/>
              </a:rPr>
              <a:t> </a:t>
            </a:r>
            <a:r>
              <a:rPr lang="el-GR" sz="1200" dirty="0" err="1">
                <a:solidFill>
                  <a:srgbClr val="111111"/>
                </a:solidFill>
                <a:latin typeface="Open Sans"/>
              </a:rPr>
              <a:t>αφέντα</a:t>
            </a:r>
            <a:r>
              <a:rPr lang="el-GR" sz="1200" dirty="0">
                <a:solidFill>
                  <a:srgbClr val="111111"/>
                </a:solidFill>
                <a:latin typeface="Open Sans"/>
              </a:rPr>
              <a:t>.</a:t>
            </a:r>
          </a:p>
          <a:p>
            <a:endParaRPr lang="el-GR" sz="1200" dirty="0">
              <a:solidFill>
                <a:srgbClr val="111111"/>
              </a:solidFill>
              <a:latin typeface="Open Sans"/>
            </a:endParaRPr>
          </a:p>
          <a:p>
            <a:r>
              <a:rPr lang="el-GR" sz="1200" dirty="0" smtClean="0">
                <a:solidFill>
                  <a:srgbClr val="111111"/>
                </a:solidFill>
                <a:latin typeface="Open Sans"/>
              </a:rPr>
              <a:t>Σι άφαντα, </a:t>
            </a:r>
            <a:r>
              <a:rPr lang="el-GR" sz="1200" dirty="0">
                <a:solidFill>
                  <a:srgbClr val="111111"/>
                </a:solidFill>
                <a:latin typeface="Open Sans"/>
              </a:rPr>
              <a:t>καλέ μ’ </a:t>
            </a:r>
            <a:r>
              <a:rPr lang="el-GR" sz="1200" dirty="0" smtClean="0">
                <a:solidFill>
                  <a:srgbClr val="111111"/>
                </a:solidFill>
                <a:latin typeface="Open Sans"/>
              </a:rPr>
              <a:t>άφαντα</a:t>
            </a:r>
            <a:endParaRPr lang="el-GR" sz="1200" dirty="0">
              <a:solidFill>
                <a:srgbClr val="111111"/>
              </a:solidFill>
              <a:latin typeface="Open Sans"/>
            </a:endParaRPr>
          </a:p>
          <a:p>
            <a:r>
              <a:rPr lang="el-GR" sz="1200" dirty="0">
                <a:solidFill>
                  <a:srgbClr val="111111"/>
                </a:solidFill>
                <a:latin typeface="Open Sans"/>
              </a:rPr>
              <a:t>έμπα σο </a:t>
            </a:r>
            <a:r>
              <a:rPr lang="el-GR" sz="1200" dirty="0" err="1">
                <a:solidFill>
                  <a:srgbClr val="111111"/>
                </a:solidFill>
                <a:latin typeface="Open Sans"/>
              </a:rPr>
              <a:t>νουντάν</a:t>
            </a:r>
            <a:r>
              <a:rPr lang="el-GR" sz="1200" dirty="0">
                <a:solidFill>
                  <a:srgbClr val="111111"/>
                </a:solidFill>
                <a:latin typeface="Open Sans"/>
              </a:rPr>
              <a:t> κι </a:t>
            </a:r>
            <a:r>
              <a:rPr lang="el-GR" sz="1200" dirty="0" err="1">
                <a:solidFill>
                  <a:srgbClr val="111111"/>
                </a:solidFill>
                <a:latin typeface="Open Sans"/>
              </a:rPr>
              <a:t>ελά</a:t>
            </a:r>
            <a:r>
              <a:rPr lang="el-GR" sz="1200" dirty="0">
                <a:solidFill>
                  <a:srgbClr val="111111"/>
                </a:solidFill>
                <a:latin typeface="Open Sans"/>
              </a:rPr>
              <a:t> </a:t>
            </a:r>
            <a:r>
              <a:rPr lang="el-GR" sz="1200" dirty="0" err="1">
                <a:solidFill>
                  <a:srgbClr val="111111"/>
                </a:solidFill>
                <a:latin typeface="Open Sans"/>
              </a:rPr>
              <a:t>σην</a:t>
            </a:r>
            <a:r>
              <a:rPr lang="el-GR" sz="1200" dirty="0">
                <a:solidFill>
                  <a:srgbClr val="111111"/>
                </a:solidFill>
                <a:latin typeface="Open Sans"/>
              </a:rPr>
              <a:t> </a:t>
            </a:r>
            <a:r>
              <a:rPr lang="el-GR" sz="1200" dirty="0" err="1">
                <a:solidFill>
                  <a:srgbClr val="111111"/>
                </a:solidFill>
                <a:latin typeface="Open Sans"/>
              </a:rPr>
              <a:t>πόρταν</a:t>
            </a:r>
            <a:r>
              <a:rPr lang="el-GR" sz="1200" dirty="0">
                <a:solidFill>
                  <a:srgbClr val="111111"/>
                </a:solidFill>
                <a:latin typeface="Open Sans"/>
              </a:rPr>
              <a:t>.</a:t>
            </a:r>
          </a:p>
          <a:p>
            <a:r>
              <a:rPr lang="el-GR" sz="1200" dirty="0" err="1">
                <a:solidFill>
                  <a:srgbClr val="111111"/>
                </a:solidFill>
                <a:latin typeface="Open Sans"/>
              </a:rPr>
              <a:t>Φέρ</a:t>
            </a:r>
            <a:r>
              <a:rPr lang="el-GR" sz="1200" dirty="0">
                <a:solidFill>
                  <a:srgbClr val="111111"/>
                </a:solidFill>
                <a:latin typeface="Open Sans"/>
              </a:rPr>
              <a:t> </a:t>
            </a:r>
            <a:r>
              <a:rPr lang="el-GR" sz="1200" dirty="0" err="1">
                <a:solidFill>
                  <a:srgbClr val="111111"/>
                </a:solidFill>
                <a:latin typeface="Open Sans"/>
              </a:rPr>
              <a:t>ουβάς</a:t>
            </a:r>
            <a:r>
              <a:rPr lang="el-GR" sz="1200" dirty="0">
                <a:solidFill>
                  <a:srgbClr val="111111"/>
                </a:solidFill>
                <a:latin typeface="Open Sans"/>
              </a:rPr>
              <a:t> και λεφτοκάρυα.</a:t>
            </a:r>
          </a:p>
          <a:p>
            <a:r>
              <a:rPr lang="el-GR" sz="1200" dirty="0">
                <a:solidFill>
                  <a:srgbClr val="111111"/>
                </a:solidFill>
                <a:latin typeface="Open Sans"/>
              </a:rPr>
              <a:t>Κι αν </a:t>
            </a:r>
            <a:r>
              <a:rPr lang="el-GR" sz="1200" dirty="0" err="1">
                <a:solidFill>
                  <a:srgbClr val="111111"/>
                </a:solidFill>
                <a:latin typeface="Open Sans"/>
              </a:rPr>
              <a:t>ανοί'ς</a:t>
            </a:r>
            <a:r>
              <a:rPr lang="el-GR" sz="1200" dirty="0">
                <a:solidFill>
                  <a:srgbClr val="111111"/>
                </a:solidFill>
                <a:latin typeface="Open Sans"/>
              </a:rPr>
              <a:t> μας χαρά </a:t>
            </a:r>
            <a:r>
              <a:rPr lang="el-GR" sz="1200" dirty="0" err="1">
                <a:solidFill>
                  <a:srgbClr val="111111"/>
                </a:solidFill>
                <a:latin typeface="Open Sans"/>
              </a:rPr>
              <a:t>σην</a:t>
            </a:r>
            <a:r>
              <a:rPr lang="el-GR" sz="1200" dirty="0">
                <a:solidFill>
                  <a:srgbClr val="111111"/>
                </a:solidFill>
                <a:latin typeface="Open Sans"/>
              </a:rPr>
              <a:t> </a:t>
            </a:r>
            <a:r>
              <a:rPr lang="el-GR" sz="1200" dirty="0" err="1">
                <a:solidFill>
                  <a:srgbClr val="111111"/>
                </a:solidFill>
                <a:latin typeface="Open Sans"/>
              </a:rPr>
              <a:t>πόρτα'ς</a:t>
            </a:r>
            <a:r>
              <a:rPr lang="el-GR" sz="1200" dirty="0">
                <a:solidFill>
                  <a:srgbClr val="111111"/>
                </a:solidFill>
                <a:latin typeface="Open Sans"/>
              </a:rPr>
              <a:t>.</a:t>
            </a:r>
          </a:p>
          <a:p>
            <a:endParaRPr lang="el-GR" sz="1200" dirty="0">
              <a:solidFill>
                <a:srgbClr val="111111"/>
              </a:solidFill>
              <a:latin typeface="Open Sans"/>
            </a:endParaRPr>
          </a:p>
          <a:p>
            <a:r>
              <a:rPr lang="el-GR" sz="1200" dirty="0">
                <a:solidFill>
                  <a:srgbClr val="111111"/>
                </a:solidFill>
                <a:latin typeface="Open Sans"/>
              </a:rPr>
              <a:t>Χριστός </a:t>
            </a:r>
            <a:r>
              <a:rPr lang="el-GR" sz="1200" dirty="0" err="1">
                <a:solidFill>
                  <a:srgbClr val="111111"/>
                </a:solidFill>
                <a:latin typeface="Open Sans"/>
              </a:rPr>
              <a:t>γεννέθεν</a:t>
            </a:r>
            <a:r>
              <a:rPr lang="el-GR" sz="1200" dirty="0">
                <a:solidFill>
                  <a:srgbClr val="111111"/>
                </a:solidFill>
                <a:latin typeface="Open Sans"/>
              </a:rPr>
              <a:t>, χαρά σον </a:t>
            </a:r>
            <a:r>
              <a:rPr lang="el-GR" sz="1200" dirty="0" err="1">
                <a:solidFill>
                  <a:srgbClr val="111111"/>
                </a:solidFill>
                <a:latin typeface="Open Sans"/>
              </a:rPr>
              <a:t>κόσμον</a:t>
            </a:r>
            <a:endParaRPr lang="el-GR" sz="1200" dirty="0">
              <a:solidFill>
                <a:srgbClr val="111111"/>
              </a:solidFill>
              <a:latin typeface="Open Sans"/>
            </a:endParaRPr>
          </a:p>
          <a:p>
            <a:r>
              <a:rPr lang="el-GR" sz="1200" dirty="0">
                <a:solidFill>
                  <a:srgbClr val="111111"/>
                </a:solidFill>
                <a:latin typeface="Open Sans"/>
              </a:rPr>
              <a:t>χα, καλή ώρα, καλή σου μέρα.</a:t>
            </a:r>
          </a:p>
          <a:p>
            <a:r>
              <a:rPr lang="el-GR" sz="1200" dirty="0">
                <a:solidFill>
                  <a:srgbClr val="111111"/>
                </a:solidFill>
                <a:latin typeface="Open Sans"/>
              </a:rPr>
              <a:t>Χα, καλόν </a:t>
            </a:r>
            <a:r>
              <a:rPr lang="el-GR" sz="1200" dirty="0" err="1">
                <a:solidFill>
                  <a:srgbClr val="111111"/>
                </a:solidFill>
                <a:latin typeface="Open Sans"/>
              </a:rPr>
              <a:t>παιδίν</a:t>
            </a:r>
            <a:r>
              <a:rPr lang="el-GR" sz="1200" dirty="0">
                <a:solidFill>
                  <a:srgbClr val="111111"/>
                </a:solidFill>
                <a:latin typeface="Open Sans"/>
              </a:rPr>
              <a:t> οψέ `</a:t>
            </a:r>
            <a:r>
              <a:rPr lang="el-GR" sz="1200" dirty="0" err="1">
                <a:solidFill>
                  <a:srgbClr val="111111"/>
                </a:solidFill>
                <a:latin typeface="Open Sans"/>
              </a:rPr>
              <a:t>γεννέθεν</a:t>
            </a:r>
            <a:r>
              <a:rPr lang="el-GR" sz="1200" dirty="0">
                <a:solidFill>
                  <a:srgbClr val="111111"/>
                </a:solidFill>
                <a:latin typeface="Open Sans"/>
              </a:rPr>
              <a:t>.</a:t>
            </a:r>
          </a:p>
          <a:p>
            <a:r>
              <a:rPr lang="el-GR" sz="1200" dirty="0">
                <a:solidFill>
                  <a:srgbClr val="111111"/>
                </a:solidFill>
                <a:latin typeface="Open Sans"/>
              </a:rPr>
              <a:t>Οψέ `</a:t>
            </a:r>
            <a:r>
              <a:rPr lang="el-GR" sz="1200" dirty="0" err="1">
                <a:solidFill>
                  <a:srgbClr val="111111"/>
                </a:solidFill>
                <a:latin typeface="Open Sans"/>
              </a:rPr>
              <a:t>γεννέθεν</a:t>
            </a:r>
            <a:r>
              <a:rPr lang="el-GR" sz="1200" dirty="0">
                <a:solidFill>
                  <a:srgbClr val="111111"/>
                </a:solidFill>
                <a:latin typeface="Open Sans"/>
              </a:rPr>
              <a:t>, </a:t>
            </a:r>
            <a:r>
              <a:rPr lang="el-GR" sz="1200" dirty="0" err="1">
                <a:solidFill>
                  <a:srgbClr val="111111"/>
                </a:solidFill>
                <a:latin typeface="Open Sans"/>
              </a:rPr>
              <a:t>ουράνοστάθεν</a:t>
            </a:r>
            <a:r>
              <a:rPr lang="el-GR" sz="5400" dirty="0">
                <a:solidFill>
                  <a:srgbClr val="111111"/>
                </a:solidFill>
                <a:latin typeface="Open Sans"/>
              </a:rPr>
              <a:t>.</a:t>
            </a:r>
          </a:p>
          <a:p>
            <a:endParaRPr lang="el-GR" sz="5400" dirty="0">
              <a:solidFill>
                <a:srgbClr val="111111"/>
              </a:solidFill>
              <a:latin typeface="Open Sans"/>
            </a:endParaRPr>
          </a:p>
          <a:p>
            <a:endParaRPr lang="el-GR" sz="5400" b="0" i="0" dirty="0">
              <a:solidFill>
                <a:srgbClr val="111111"/>
              </a:solidFill>
              <a:effectLst/>
              <a:latin typeface="Open Sans"/>
            </a:endParaRPr>
          </a:p>
        </p:txBody>
      </p:sp>
      <p:pic>
        <p:nvPicPr>
          <p:cNvPr id="4" name="ΠΟΝΤΟΣ - Κάλαντα Χριστουγέννων (ΜΕ ΣΤΙΧΟΥΣ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092280" y="458112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93862167"/>
      </p:ext>
    </p:extLst>
  </p:cSld>
  <p:clrMapOvr>
    <a:masterClrMapping/>
  </p:clrMapOvr>
  <p:transition spd="slow" advTm="12000">
    <p:newsfla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851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142976" y="285728"/>
            <a:ext cx="7429552" cy="565644"/>
          </a:xfrm>
        </p:spPr>
        <p:txBody>
          <a:bodyPr>
            <a:normAutofit/>
          </a:bodyPr>
          <a:lstStyle/>
          <a:p>
            <a:pPr algn="ctr"/>
            <a:r>
              <a:rPr lang="el-GR" sz="2800" dirty="0" smtClean="0"/>
              <a:t>Παραδοσιακή συνταγή του Πόντου</a:t>
            </a:r>
            <a:endParaRPr lang="el-GR" sz="28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5786446" y="1857364"/>
            <a:ext cx="3203848" cy="3456384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600 </a:t>
            </a:r>
            <a:r>
              <a:rPr lang="el-GR" dirty="0" err="1" smtClean="0"/>
              <a:t>γρ</a:t>
            </a:r>
            <a:r>
              <a:rPr lang="el-GR" dirty="0" smtClean="0"/>
              <a:t>. αγελαδινό  γιαούρτι</a:t>
            </a:r>
          </a:p>
          <a:p>
            <a:r>
              <a:rPr lang="el-GR" dirty="0" smtClean="0"/>
              <a:t>200-220 </a:t>
            </a:r>
            <a:r>
              <a:rPr lang="el-GR" dirty="0" err="1" smtClean="0"/>
              <a:t>γρ</a:t>
            </a:r>
            <a:r>
              <a:rPr lang="el-GR" dirty="0" smtClean="0"/>
              <a:t> .βούτυρο αγελαδινό μαλακωμένο καλά </a:t>
            </a:r>
          </a:p>
          <a:p>
            <a:r>
              <a:rPr lang="el-GR" dirty="0" smtClean="0"/>
              <a:t>1 φλιτζάνι τσαγιού ζάχαρη</a:t>
            </a:r>
          </a:p>
          <a:p>
            <a:r>
              <a:rPr lang="el-GR" dirty="0" smtClean="0"/>
              <a:t>6 αυγά</a:t>
            </a:r>
          </a:p>
          <a:p>
            <a:r>
              <a:rPr lang="el-GR" dirty="0" smtClean="0"/>
              <a:t>4-5 κουτιά σούπας φρέσκο  γάλα,  πλήρες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166" y="1428736"/>
            <a:ext cx="3961487" cy="328614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4 - Ορθογώνιο"/>
          <p:cNvSpPr/>
          <p:nvPr/>
        </p:nvSpPr>
        <p:spPr>
          <a:xfrm>
            <a:off x="6286512" y="1428736"/>
            <a:ext cx="12482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Συστατικά</a:t>
            </a:r>
          </a:p>
          <a:p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5292080" y="908720"/>
            <a:ext cx="2650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u="sng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Ωτία</a:t>
            </a:r>
            <a:endParaRPr lang="el-GR" sz="2400" b="1" u="sng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6584861"/>
      </p:ext>
    </p:extLst>
  </p:cSld>
  <p:clrMapOvr>
    <a:masterClrMapping/>
  </p:clrMapOvr>
  <p:transition spd="slow" advTm="12000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71604" y="4143380"/>
            <a:ext cx="7068530" cy="1785950"/>
          </a:xfrm>
        </p:spPr>
        <p:txBody>
          <a:bodyPr/>
          <a:lstStyle/>
          <a:p>
            <a:r>
              <a:rPr lang="el-GR" dirty="0" smtClean="0"/>
              <a:t>Σας  ευχαριστούμε που ήρθατε να μας  δείτε  </a:t>
            </a:r>
          </a:p>
          <a:p>
            <a:r>
              <a:rPr lang="el-GR" dirty="0" smtClean="0"/>
              <a:t>Καλά Χριστούγεννα  και καλή Πρωτοχρονιά</a:t>
            </a:r>
            <a:endParaRPr lang="el-GR" dirty="0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14546" y="642918"/>
            <a:ext cx="5426490" cy="33861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1902467706"/>
      </p:ext>
    </p:extLst>
  </p:cSld>
  <p:clrMapOvr>
    <a:masterClrMapping/>
  </p:clrMapOvr>
  <p:transition spd="slow" advTm="12000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291</TotalTime>
  <Words>324</Words>
  <Application>Microsoft Office PowerPoint</Application>
  <PresentationFormat>Προβολή στην οθόνη (4:3)</PresentationFormat>
  <Paragraphs>45</Paragraphs>
  <Slides>6</Slides>
  <Notes>0</Notes>
  <HiddenSlides>0</HiddenSlides>
  <MMClips>1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Ηλιοστάσιο</vt:lpstr>
      <vt:lpstr>ΧΡΙΣΤΟΥΓΕΝΝΑ ΣΤΟΝ ΠΟΝΤΟ</vt:lpstr>
      <vt:lpstr>Διαφάνεια 2</vt:lpstr>
      <vt:lpstr>Έθιμα</vt:lpstr>
      <vt:lpstr>ΤΑ ΚΑΛΑΝΤΑ  ΤΟΥ ΠΟΝΤΟΥ</vt:lpstr>
      <vt:lpstr>Παραδοσιακή συνταγή του Πόντου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Ωτία</dc:title>
  <dc:creator>Turbo X</dc:creator>
  <cp:lastModifiedBy>user</cp:lastModifiedBy>
  <cp:revision>26</cp:revision>
  <dcterms:created xsi:type="dcterms:W3CDTF">2022-12-09T12:41:14Z</dcterms:created>
  <dcterms:modified xsi:type="dcterms:W3CDTF">2022-12-18T18:29:53Z</dcterms:modified>
</cp:coreProperties>
</file>