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3" r:id="rId4"/>
    <p:sldId id="260" r:id="rId5"/>
    <p:sldId id="265" r:id="rId6"/>
    <p:sldId id="261" r:id="rId7"/>
    <p:sldId id="264" r:id="rId8"/>
    <p:sldId id="258" r:id="rId9"/>
    <p:sldId id="262"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7801C7B7-C2BB-4070-A6C7-9D863CC101C7}"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7801C7B7-C2BB-4070-A6C7-9D863CC101C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01C7B7-C2BB-4070-A6C7-9D863CC101C7}"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BCFF04-27E8-4652-8911-7DD8A9C332A2}" type="datetimeFigureOut">
              <a:rPr lang="el-GR" smtClean="0"/>
              <a:pPr/>
              <a:t>18/12/2022</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7801C7B7-C2BB-4070-A6C7-9D863CC101C7}"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BCFF04-27E8-4652-8911-7DD8A9C332A2}" type="datetimeFigureOut">
              <a:rPr lang="el-GR" smtClean="0"/>
              <a:pPr/>
              <a:t>18/12/2022</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801C7B7-C2BB-4070-A6C7-9D863CC101C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Χριστούγεννα στην Ρωσία</a:t>
            </a:r>
            <a:endParaRPr lang="el-GR" dirty="0"/>
          </a:p>
        </p:txBody>
      </p:sp>
      <p:sp>
        <p:nvSpPr>
          <p:cNvPr id="4" name="3 - Καρδιά"/>
          <p:cNvSpPr/>
          <p:nvPr/>
        </p:nvSpPr>
        <p:spPr>
          <a:xfrm>
            <a:off x="7929586" y="5572140"/>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Καρδιά"/>
          <p:cNvSpPr/>
          <p:nvPr/>
        </p:nvSpPr>
        <p:spPr>
          <a:xfrm>
            <a:off x="8001024" y="500042"/>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Καρδιά"/>
          <p:cNvSpPr/>
          <p:nvPr/>
        </p:nvSpPr>
        <p:spPr>
          <a:xfrm>
            <a:off x="714348" y="500042"/>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Καρδιά"/>
          <p:cNvSpPr/>
          <p:nvPr/>
        </p:nvSpPr>
        <p:spPr>
          <a:xfrm>
            <a:off x="428596" y="5572140"/>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4098" name="Picture 2" descr="Ήθη και έθιμα των Χριστουγέννων στη Ρωσία "/>
          <p:cNvPicPr>
            <a:picLocks noChangeAspect="1" noChangeArrowheads="1"/>
          </p:cNvPicPr>
          <p:nvPr/>
        </p:nvPicPr>
        <p:blipFill>
          <a:blip r:embed="rId2" cstate="print"/>
          <a:srcRect/>
          <a:stretch>
            <a:fillRect/>
          </a:stretch>
        </p:blipFill>
        <p:spPr bwMode="auto">
          <a:xfrm>
            <a:off x="1857356" y="3357562"/>
            <a:ext cx="5261263" cy="2595557"/>
          </a:xfrm>
          <a:prstGeom prst="round2DiagRect">
            <a:avLst>
              <a:gd name="adj1" fmla="val 16667"/>
              <a:gd name="adj2" fmla="val 0"/>
            </a:avLst>
          </a:prstGeom>
          <a:ln w="88900" cap="sq">
            <a:solidFill>
              <a:srgbClr val="FFFFFF"/>
            </a:solidFill>
            <a:miter lim="800000"/>
          </a:ln>
          <a:effectLst>
            <a:outerShdw blurRad="76200" dir="18900000" sy="23000" kx="-1200000" algn="bl" rotWithShape="0">
              <a:prstClr val="black">
                <a:alpha val="20000"/>
              </a:prstClr>
            </a:outerShdw>
            <a:reflection blurRad="6350" stA="50000" endA="300" endPos="55500" dist="101600" dir="5400000" sy="-100000" algn="bl" rotWithShape="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3 - Εικόνα" descr="images.jfif"/>
          <p:cNvPicPr>
            <a:picLocks noChangeAspect="1"/>
          </p:cNvPicPr>
          <p:nvPr/>
        </p:nvPicPr>
        <p:blipFill>
          <a:blip r:embed="rId2" cstate="print"/>
          <a:stretch>
            <a:fillRect/>
          </a:stretch>
        </p:blipFill>
        <p:spPr>
          <a:xfrm>
            <a:off x="4786314" y="1500174"/>
            <a:ext cx="3625478" cy="3786214"/>
          </a:xfrm>
          <a:prstGeom prst="roundRect">
            <a:avLst>
              <a:gd name="adj" fmla="val 8594"/>
            </a:avLst>
          </a:prstGeom>
          <a:solidFill>
            <a:srgbClr val="FFFFFF">
              <a:shade val="85000"/>
            </a:srgbClr>
          </a:solidFill>
          <a:ln>
            <a:noFill/>
          </a:ln>
          <a:effectLst>
            <a:outerShdw blurRad="76200" dir="18900000" sy="23000" kx="-1200000" algn="bl" rotWithShape="0">
              <a:prstClr val="black">
                <a:alpha val="20000"/>
              </a:prstClr>
            </a:outerShdw>
            <a:reflection blurRad="12700" stA="38000" endPos="28000" dist="5000" dir="5400000" sy="-100000" algn="bl" rotWithShape="0"/>
          </a:effectLst>
        </p:spPr>
      </p:pic>
      <p:sp>
        <p:nvSpPr>
          <p:cNvPr id="3" name="2 - Ορθογώνιο"/>
          <p:cNvSpPr/>
          <p:nvPr/>
        </p:nvSpPr>
        <p:spPr>
          <a:xfrm>
            <a:off x="395536" y="1196752"/>
            <a:ext cx="4032448" cy="4893647"/>
          </a:xfrm>
          <a:prstGeom prst="rect">
            <a:avLst/>
          </a:prstGeom>
        </p:spPr>
        <p:txBody>
          <a:bodyPr wrap="square">
            <a:spAutoFit/>
          </a:bodyPr>
          <a:lstStyle/>
          <a:p>
            <a:r>
              <a:rPr lang="el-GR" sz="2400" dirty="0" smtClean="0">
                <a:latin typeface="Arial Black" pitchFamily="34" charset="0"/>
              </a:rPr>
              <a:t>Οι μέρες των Χριστουγέννων και της </a:t>
            </a:r>
            <a:r>
              <a:rPr lang="el-GR" sz="2400" dirty="0" smtClean="0">
                <a:latin typeface="Arial Black" pitchFamily="34" charset="0"/>
              </a:rPr>
              <a:t>Πρωτοχρονιάς </a:t>
            </a:r>
            <a:r>
              <a:rPr lang="el-GR" sz="2400" dirty="0" smtClean="0">
                <a:latin typeface="Arial Black" pitchFamily="34" charset="0"/>
              </a:rPr>
              <a:t>πάντα ξεχώριζαν, γιατί διέθεταν μια ιδιαίτερη μαγική </a:t>
            </a:r>
            <a:r>
              <a:rPr lang="el-GR" sz="2400" dirty="0" smtClean="0">
                <a:latin typeface="Arial Black" pitchFamily="34" charset="0"/>
              </a:rPr>
              <a:t>δύναμη </a:t>
            </a:r>
            <a:r>
              <a:rPr lang="el-GR" sz="2400" dirty="0" smtClean="0">
                <a:latin typeface="Arial Black" pitchFamily="34" charset="0"/>
              </a:rPr>
              <a:t>για τους Ρώσους.</a:t>
            </a:r>
          </a:p>
          <a:p>
            <a:r>
              <a:rPr lang="el-GR" sz="2400" dirty="0" smtClean="0">
                <a:latin typeface="Arial Black" pitchFamily="34" charset="0"/>
              </a:rPr>
              <a:t>Τα σχετικά έθιμα και οι παραδόσεις δεν είναι μόνο </a:t>
            </a:r>
            <a:r>
              <a:rPr lang="el-GR" sz="2400" dirty="0" smtClean="0">
                <a:latin typeface="Arial Black" pitchFamily="34" charset="0"/>
              </a:rPr>
              <a:t>χριστιανικά </a:t>
            </a:r>
            <a:r>
              <a:rPr lang="el-GR" sz="2400" dirty="0" smtClean="0">
                <a:latin typeface="Arial Black" pitchFamily="34" charset="0"/>
              </a:rPr>
              <a:t>αλλά έλκουν την καταγωγή τους από τις αρχαίες σλαβικές θρησκείες. </a:t>
            </a:r>
            <a:endParaRPr lang="el-GR" sz="2400" dirty="0">
              <a:latin typeface="Arial Black" pitchFamily="34" charset="0"/>
            </a:endParaRPr>
          </a:p>
        </p:txBody>
      </p:sp>
      <p:sp>
        <p:nvSpPr>
          <p:cNvPr id="5" name="4 - Ορθογώνιο"/>
          <p:cNvSpPr/>
          <p:nvPr/>
        </p:nvSpPr>
        <p:spPr>
          <a:xfrm>
            <a:off x="428596" y="428604"/>
            <a:ext cx="8358246" cy="954107"/>
          </a:xfrm>
          <a:prstGeom prst="rect">
            <a:avLst/>
          </a:prstGeom>
        </p:spPr>
        <p:txBody>
          <a:bodyPr wrap="square">
            <a:spAutoFit/>
          </a:bodyPr>
          <a:lstStyle/>
          <a:p>
            <a:pPr algn="ctr"/>
            <a:r>
              <a:rPr lang="el-GR" sz="2800" b="1" dirty="0" smtClean="0">
                <a:solidFill>
                  <a:srgbClr val="FF0000"/>
                </a:solidFill>
                <a:latin typeface="Arial Black" pitchFamily="34" charset="0"/>
              </a:rPr>
              <a:t>Ήθη και έθιμα των </a:t>
            </a:r>
            <a:r>
              <a:rPr lang="el-GR" sz="2800" b="1" dirty="0" smtClean="0">
                <a:solidFill>
                  <a:srgbClr val="FF0000"/>
                </a:solidFill>
                <a:latin typeface="Arial Black" pitchFamily="34" charset="0"/>
              </a:rPr>
              <a:t>Χριστουγέννων</a:t>
            </a:r>
          </a:p>
          <a:p>
            <a:pPr algn="ctr"/>
            <a:r>
              <a:rPr lang="el-GR" sz="2800" b="1" dirty="0" smtClean="0">
                <a:solidFill>
                  <a:srgbClr val="FF0000"/>
                </a:solidFill>
                <a:latin typeface="Arial Black" pitchFamily="34" charset="0"/>
              </a:rPr>
              <a:t>στη </a:t>
            </a:r>
            <a:r>
              <a:rPr lang="el-GR" sz="2800" b="1" dirty="0" smtClean="0">
                <a:solidFill>
                  <a:srgbClr val="FF0000"/>
                </a:solidFill>
                <a:latin typeface="Arial Black" pitchFamily="34" charset="0"/>
              </a:rPr>
              <a:t>Ρωσία</a:t>
            </a:r>
            <a:endParaRPr lang="el-GR" sz="2800" dirty="0" smtClean="0">
              <a:solidFill>
                <a:srgbClr val="FF000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692696"/>
            <a:ext cx="8219256" cy="5832648"/>
          </a:xfrm>
        </p:spPr>
        <p:txBody>
          <a:bodyPr>
            <a:normAutofit fontScale="40000" lnSpcReduction="20000"/>
          </a:bodyPr>
          <a:lstStyle/>
          <a:p>
            <a:pPr algn="just">
              <a:lnSpc>
                <a:spcPct val="150000"/>
              </a:lnSpc>
            </a:pPr>
            <a:r>
              <a:rPr lang="el-GR" sz="5500" dirty="0" smtClean="0">
                <a:latin typeface="Arial Black" pitchFamily="34" charset="0"/>
              </a:rPr>
              <a:t>Η Ρωσική Εκκλησία γιορτάζει τα Χριστούγεννα σύμφωνα με το Ιουλιανό ή το λεγόμενο «παλαιό ημερολόγιο», το οποίο υστερεί κατά περίπου δύο βδομάδες, σε σχέση με το σύγχρονο Γρηγοριανό ημερολόγιο. Γι' αυτό το λόγο, τα Χριστούγεννα γιορτάζονται στις 7 Ιανουαρίου και όχι στις 25 Δεκεμβρίου. </a:t>
            </a:r>
            <a:endParaRPr lang="en-US" sz="5500" dirty="0" smtClean="0">
              <a:latin typeface="Arial Black" pitchFamily="34" charset="0"/>
            </a:endParaRPr>
          </a:p>
          <a:p>
            <a:pPr algn="just">
              <a:lnSpc>
                <a:spcPct val="150000"/>
              </a:lnSpc>
            </a:pPr>
            <a:r>
              <a:rPr lang="el-GR" sz="5500" dirty="0" smtClean="0">
                <a:latin typeface="Arial Black" pitchFamily="34" charset="0"/>
              </a:rPr>
              <a:t>Παρόλα </a:t>
            </a:r>
            <a:r>
              <a:rPr lang="el-GR" sz="5500" dirty="0" smtClean="0">
                <a:latin typeface="Arial Black" pitchFamily="34" charset="0"/>
              </a:rPr>
              <a:t>αυτά, πριν από πολλούς αιώνες, δεν υπήρχε διαφορά, κι η γιορτή των Χριστουγέννων στη Ρωσία συνέπιπτε με το χειμερινό ηλιοστάσιο, όπως και σ' όλη την υπόλοιπη Ευρώπη.</a:t>
            </a:r>
          </a:p>
          <a:p>
            <a:endParaRPr lang="el-GR"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Η προστασία του χριστιανισμού και το ζήτημα της μη κανονικής Αυτοκέφαλης  Εκκλησίας της Ουκρανίας / Ορθοδοξία"/>
          <p:cNvPicPr>
            <a:picLocks noChangeAspect="1" noChangeArrowheads="1"/>
          </p:cNvPicPr>
          <p:nvPr/>
        </p:nvPicPr>
        <p:blipFill>
          <a:blip r:embed="rId2" cstate="print"/>
          <a:srcRect/>
          <a:stretch>
            <a:fillRect/>
          </a:stretch>
        </p:blipFill>
        <p:spPr bwMode="auto">
          <a:xfrm rot="527410">
            <a:off x="6390558" y="1538834"/>
            <a:ext cx="2844789" cy="3286148"/>
          </a:xfrm>
          <a:prstGeom prst="roundRect">
            <a:avLst>
              <a:gd name="adj" fmla="val 8594"/>
            </a:avLst>
          </a:prstGeom>
          <a:solidFill>
            <a:srgbClr val="FFFFFF">
              <a:shade val="85000"/>
            </a:srgbClr>
          </a:solidFill>
          <a:ln>
            <a:noFill/>
          </a:ln>
          <a:effectLst>
            <a:outerShdw blurRad="76200" dir="18900000" sy="23000" kx="-1200000" algn="bl" rotWithShape="0">
              <a:prstClr val="black">
                <a:alpha val="20000"/>
              </a:prstClr>
            </a:outerShdw>
            <a:reflection blurRad="12700" stA="38000" endPos="28000" dist="5000" dir="5400000" sy="-100000" algn="bl" rotWithShape="0"/>
          </a:effectLst>
        </p:spPr>
      </p:pic>
      <p:sp>
        <p:nvSpPr>
          <p:cNvPr id="2" name="1 - Ορθογώνιο"/>
          <p:cNvSpPr/>
          <p:nvPr/>
        </p:nvSpPr>
        <p:spPr>
          <a:xfrm>
            <a:off x="251520" y="764704"/>
            <a:ext cx="6336704" cy="5632311"/>
          </a:xfrm>
          <a:prstGeom prst="rect">
            <a:avLst/>
          </a:prstGeom>
        </p:spPr>
        <p:txBody>
          <a:bodyPr wrap="square">
            <a:spAutoFit/>
          </a:bodyPr>
          <a:lstStyle/>
          <a:p>
            <a:pPr>
              <a:lnSpc>
                <a:spcPct val="150000"/>
              </a:lnSpc>
            </a:pPr>
            <a:r>
              <a:rPr lang="el-GR" sz="1600" dirty="0" smtClean="0">
                <a:latin typeface="Arial Black" pitchFamily="34" charset="0"/>
              </a:rPr>
              <a:t>Εκτός από πλήρως παγανιστικά έθιμα, τα Χριστούγεννα προσφέρουν σε αφθονία και αποκλειστικά χριστιανικές παραδόσεις. Έτσι, την παραμονή των Χριστουγέννων (“</a:t>
            </a:r>
            <a:r>
              <a:rPr lang="el-GR" sz="1600" dirty="0" err="1" smtClean="0">
                <a:latin typeface="Arial Black" pitchFamily="34" charset="0"/>
              </a:rPr>
              <a:t>σοτσέλνικ</a:t>
            </a:r>
            <a:r>
              <a:rPr lang="el-GR" sz="1600" dirty="0" smtClean="0">
                <a:latin typeface="Arial Black" pitchFamily="34" charset="0"/>
              </a:rPr>
              <a:t>” στα ρωσικά), τηρούσαν αυστηρή νηστεία. Δεν έτρωγαν τίποτε ώσπου να εμφανιστεί το πρώτο αστέρι στον ουρανό, ενώ το φαγητό αυτής της ημέρας, ήταν ιδιαίτερο απλό και λιτό: Αποτελούνταν από χυλό σιταριού (“</a:t>
            </a:r>
            <a:r>
              <a:rPr lang="el-GR" sz="1600" dirty="0" err="1" smtClean="0">
                <a:latin typeface="Arial Black" pitchFamily="34" charset="0"/>
              </a:rPr>
              <a:t>σότσιβο</a:t>
            </a:r>
            <a:r>
              <a:rPr lang="el-GR" sz="1600" dirty="0" smtClean="0">
                <a:latin typeface="Arial Black" pitchFamily="34" charset="0"/>
              </a:rPr>
              <a:t>”, απ' όπου προέρχεται και η λέξη “</a:t>
            </a:r>
            <a:r>
              <a:rPr lang="el-GR" sz="1600" dirty="0" err="1" smtClean="0">
                <a:latin typeface="Arial Black" pitchFamily="34" charset="0"/>
              </a:rPr>
              <a:t>σοτσέλνικ</a:t>
            </a:r>
            <a:r>
              <a:rPr lang="el-GR" sz="1600" dirty="0" smtClean="0">
                <a:latin typeface="Arial Black" pitchFamily="34" charset="0"/>
              </a:rPr>
              <a:t>”).  Πρόκειται για κάποιο είδος προσφοράς προς το αστέρι της Βηθλεέμ που ανήγγειλε τη γέννηση του Ιησού.  Εκτός </a:t>
            </a:r>
            <a:r>
              <a:rPr lang="el-GR" sz="1600" dirty="0" smtClean="0">
                <a:latin typeface="Arial Black" pitchFamily="34" charset="0"/>
              </a:rPr>
              <a:t>από το τραπέζι, το “</a:t>
            </a:r>
            <a:r>
              <a:rPr lang="el-GR" sz="1600" dirty="0" err="1" smtClean="0">
                <a:latin typeface="Arial Black" pitchFamily="34" charset="0"/>
              </a:rPr>
              <a:t>σότσιβο</a:t>
            </a:r>
            <a:r>
              <a:rPr lang="el-GR" sz="1600" dirty="0" smtClean="0">
                <a:latin typeface="Arial Black" pitchFamily="34" charset="0"/>
              </a:rPr>
              <a:t>” και το “</a:t>
            </a:r>
            <a:r>
              <a:rPr lang="el-GR" sz="1600" dirty="0" err="1" smtClean="0">
                <a:latin typeface="Arial Black" pitchFamily="34" charset="0"/>
              </a:rPr>
              <a:t>βζβαρ</a:t>
            </a:r>
            <a:r>
              <a:rPr lang="el-GR" sz="1600" dirty="0" smtClean="0">
                <a:latin typeface="Arial Black" pitchFamily="34" charset="0"/>
              </a:rPr>
              <a:t>” (κάτι σαν σαλέπι από φρούτα) απιθώνονταν πάνω στο σανό, στρωμένο κάτω από τα εικονίσματα του σπιτιού. Έτσι συμβόλιζαν τα δώρα που προσέφεραν οι βοσκοί, στη φάτνη με τον νεογέννητο Χριστό. </a:t>
            </a:r>
            <a:endParaRPr lang="el-GR" sz="1600" dirty="0">
              <a:latin typeface="Arial Black" pitchFamily="34" charset="0"/>
            </a:endParaRPr>
          </a:p>
        </p:txBody>
      </p:sp>
      <p:sp>
        <p:nvSpPr>
          <p:cNvPr id="3" name="2 - Ορθογώνιο"/>
          <p:cNvSpPr/>
          <p:nvPr/>
        </p:nvSpPr>
        <p:spPr>
          <a:xfrm>
            <a:off x="1259632" y="0"/>
            <a:ext cx="6459630" cy="707886"/>
          </a:xfrm>
          <a:prstGeom prst="rect">
            <a:avLst/>
          </a:prstGeom>
        </p:spPr>
        <p:txBody>
          <a:bodyPr wrap="square">
            <a:spAutoFit/>
          </a:bodyPr>
          <a:lstStyle/>
          <a:p>
            <a:pPr algn="ctr"/>
            <a:r>
              <a:rPr lang="el-GR" sz="4000" b="1" dirty="0" smtClean="0">
                <a:solidFill>
                  <a:srgbClr val="FF0000"/>
                </a:solidFill>
              </a:rPr>
              <a:t>Χριστιανικές παραδόσεις</a:t>
            </a:r>
            <a:endParaRPr lang="el-GR" sz="4000"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83568" y="1052736"/>
            <a:ext cx="8003232" cy="4967064"/>
          </a:xfrm>
        </p:spPr>
        <p:txBody>
          <a:bodyPr>
            <a:normAutofit fontScale="85000" lnSpcReduction="10000"/>
          </a:bodyPr>
          <a:lstStyle/>
          <a:p>
            <a:pPr>
              <a:lnSpc>
                <a:spcPct val="150000"/>
              </a:lnSpc>
            </a:pPr>
            <a:r>
              <a:rPr lang="el-GR" sz="2400" dirty="0" smtClean="0">
                <a:latin typeface="Arial Black" pitchFamily="34" charset="0"/>
              </a:rPr>
              <a:t>Επίσης, την παραμονή των Χριστουγέννων συνηθιζόταν η διανομή της φιλανθρωπίας. Το έθιμο κατάγεται από παλαιότερες εποχές, ενώ συμμετείχε και ο ίδιος ο Τσάρος, αλλά και άλλα κοινωνικά </a:t>
            </a:r>
            <a:r>
              <a:rPr lang="el-GR" sz="2400" dirty="0" smtClean="0">
                <a:latin typeface="Arial Black" pitchFamily="34" charset="0"/>
              </a:rPr>
              <a:t>στρώματα.</a:t>
            </a:r>
          </a:p>
          <a:p>
            <a:pPr>
              <a:lnSpc>
                <a:spcPct val="150000"/>
              </a:lnSpc>
            </a:pPr>
            <a:r>
              <a:rPr lang="el-GR" sz="2400" dirty="0" smtClean="0">
                <a:latin typeface="Arial Black" pitchFamily="34" charset="0"/>
              </a:rPr>
              <a:t>Τον </a:t>
            </a:r>
            <a:r>
              <a:rPr lang="el-GR" sz="2400" dirty="0" smtClean="0">
                <a:latin typeface="Arial Black" pitchFamily="34" charset="0"/>
              </a:rPr>
              <a:t>16ο και τον 17 αιώνα, την παραμονή των Χριστουγέννων, ο Τσάρος περιόδευε σε φυλακές και πτωχοκομεία και έκανε δωρεές δια ζώσης στους τροφίμους τους. Οι φτωχοί και οι </a:t>
            </a:r>
            <a:r>
              <a:rPr lang="el-GR" sz="2400" dirty="0" err="1" smtClean="0">
                <a:latin typeface="Arial Black" pitchFamily="34" charset="0"/>
              </a:rPr>
              <a:t>σαλοί</a:t>
            </a:r>
            <a:r>
              <a:rPr lang="el-GR" sz="2400" dirty="0" smtClean="0">
                <a:latin typeface="Arial Black" pitchFamily="34" charset="0"/>
              </a:rPr>
              <a:t> ήξεραν ότι ο Τσάρος θα περάσει από τους δρόμους, μοιράζοντας χρήματα, και </a:t>
            </a:r>
            <a:r>
              <a:rPr lang="el-GR" sz="2400" dirty="0" smtClean="0">
                <a:latin typeface="Arial Black" pitchFamily="34" charset="0"/>
              </a:rPr>
              <a:t>έρχονταν απ</a:t>
            </a:r>
            <a:r>
              <a:rPr lang="el-GR" sz="2400" dirty="0" smtClean="0">
                <a:latin typeface="Arial Black" pitchFamily="34" charset="0"/>
              </a:rPr>
              <a:t>' όλη τη Μόσχα.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052736"/>
            <a:ext cx="5256584" cy="5312223"/>
          </a:xfrm>
          <a:prstGeom prst="rect">
            <a:avLst/>
          </a:prstGeom>
        </p:spPr>
        <p:txBody>
          <a:bodyPr wrap="square">
            <a:spAutoFit/>
          </a:bodyPr>
          <a:lstStyle/>
          <a:p>
            <a:endParaRPr lang="el-GR" dirty="0" smtClean="0"/>
          </a:p>
          <a:p>
            <a:pPr>
              <a:lnSpc>
                <a:spcPct val="150000"/>
              </a:lnSpc>
            </a:pPr>
            <a:r>
              <a:rPr lang="el-GR" dirty="0" smtClean="0">
                <a:latin typeface="Arial Black" pitchFamily="34" charset="0"/>
              </a:rPr>
              <a:t>Η λειτουργία στις ορθόδοξες εκκλησίες ξεκινά το απόγευμα και διαρκεί μέχρι το πρωί. Κατόπιν οι πιστοί αρχίζουν τους εορτασμούς, στρώνουν το τραπέζι με τα διάφορα γιορτινά πιάτα, κάνουν τις επισκέψεις τους. Όλη την ημέρα στο σπίτι προσέρχονται και απρόσκλητοι, αλλά το ίδιο καλοδεχούμενοι και επισκέπτες που λένε τα κάλαντα. Είναι η παράδοση της δοξολογίας του Χριστού από την αυγή της ημέρας των Χριστουγέννων. </a:t>
            </a:r>
            <a:endParaRPr lang="el-GR" dirty="0">
              <a:latin typeface="Arial Black" pitchFamily="34" charset="0"/>
            </a:endParaRPr>
          </a:p>
        </p:txBody>
      </p:sp>
      <p:sp>
        <p:nvSpPr>
          <p:cNvPr id="3" name="2 - TextBox"/>
          <p:cNvSpPr txBox="1"/>
          <p:nvPr/>
        </p:nvSpPr>
        <p:spPr>
          <a:xfrm>
            <a:off x="2627784" y="332656"/>
            <a:ext cx="4429156" cy="707886"/>
          </a:xfrm>
          <a:prstGeom prst="rect">
            <a:avLst/>
          </a:prstGeom>
          <a:noFill/>
        </p:spPr>
        <p:txBody>
          <a:bodyPr wrap="square" rtlCol="0">
            <a:spAutoFit/>
          </a:bodyPr>
          <a:lstStyle/>
          <a:p>
            <a:pPr algn="ctr"/>
            <a:r>
              <a:rPr lang="el-GR" sz="4000" b="1" u="sng" dirty="0" smtClean="0">
                <a:solidFill>
                  <a:srgbClr val="FF0000"/>
                </a:solidFill>
              </a:rPr>
              <a:t>Τα κάλαντα</a:t>
            </a:r>
            <a:endParaRPr lang="el-GR" sz="4000" b="1" u="sng" dirty="0">
              <a:solidFill>
                <a:srgbClr val="FF0000"/>
              </a:solidFill>
            </a:endParaRPr>
          </a:p>
        </p:txBody>
      </p:sp>
      <p:pic>
        <p:nvPicPr>
          <p:cNvPr id="29698" name="Picture 2" descr="Bourtsoukli Language School: Δεκεμβρίου 2016"/>
          <p:cNvPicPr>
            <a:picLocks noChangeAspect="1" noChangeArrowheads="1"/>
          </p:cNvPicPr>
          <p:nvPr/>
        </p:nvPicPr>
        <p:blipFill>
          <a:blip r:embed="rId2" cstate="print"/>
          <a:srcRect/>
          <a:stretch>
            <a:fillRect/>
          </a:stretch>
        </p:blipFill>
        <p:spPr bwMode="auto">
          <a:xfrm rot="690174">
            <a:off x="5453618" y="1739238"/>
            <a:ext cx="3619525" cy="3429024"/>
          </a:xfrm>
          <a:prstGeom prst="roundRect">
            <a:avLst>
              <a:gd name="adj" fmla="val 8594"/>
            </a:avLst>
          </a:prstGeom>
          <a:solidFill>
            <a:srgbClr val="FFFFFF">
              <a:shade val="85000"/>
            </a:srgbClr>
          </a:solidFill>
          <a:ln>
            <a:noFill/>
          </a:ln>
          <a:effectLst>
            <a:outerShdw blurRad="76200" dir="18900000" sy="23000" kx="-1200000" algn="bl" rotWithShape="0">
              <a:prstClr val="black">
                <a:alpha val="20000"/>
              </a:prstClr>
            </a:outerShdw>
            <a:reflection blurRad="12700" stA="38000" endPos="28000" dist="5000" dir="5400000" sy="-100000" algn="bl" rotWithShape="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51520" y="260648"/>
            <a:ext cx="8568952" cy="6381328"/>
          </a:xfrm>
        </p:spPr>
        <p:txBody>
          <a:bodyPr>
            <a:noAutofit/>
          </a:bodyPr>
          <a:lstStyle/>
          <a:p>
            <a:pPr>
              <a:lnSpc>
                <a:spcPct val="150000"/>
              </a:lnSpc>
            </a:pPr>
            <a:r>
              <a:rPr lang="el-GR" sz="2200" dirty="0" smtClean="0">
                <a:latin typeface="Arial Black" pitchFamily="34" charset="0"/>
              </a:rPr>
              <a:t>Τα κάλαντα ακούγονταν σ' ολόκληρη την ορθόδοξη Ρωσία. Οι ερμηνευτές αυτών των ασμάτων ευχόντουσαν κάθε ευτυχία στο σπίτι και στον νοικοκύρη, και εκείνος, ανάλογα με το πόσο ευκατάστατος ήταν, τους έδινε χρήματα και σπιτικές </a:t>
            </a:r>
            <a:r>
              <a:rPr lang="el-GR" sz="2200" dirty="0" smtClean="0">
                <a:latin typeface="Arial Black" pitchFamily="34" charset="0"/>
              </a:rPr>
              <a:t>πίτες. Είναι </a:t>
            </a:r>
            <a:r>
              <a:rPr lang="el-GR" sz="2200" dirty="0" smtClean="0">
                <a:latin typeface="Arial Black" pitchFamily="34" charset="0"/>
              </a:rPr>
              <a:t>γνωστό ότι ακόμη και ο Μεγάλος Πέτρος έλεγε τα κάλαντα, μαζί με άλλες κομπανίες, στα σπίτια των ευγενών και των εμπόρων. </a:t>
            </a:r>
            <a:endParaRPr lang="el-GR" sz="2200" dirty="0" smtClean="0">
              <a:latin typeface="Arial Black" pitchFamily="34" charset="0"/>
            </a:endParaRPr>
          </a:p>
          <a:p>
            <a:pPr>
              <a:lnSpc>
                <a:spcPct val="150000"/>
              </a:lnSpc>
            </a:pPr>
            <a:r>
              <a:rPr lang="el-GR" sz="2200" dirty="0" smtClean="0">
                <a:latin typeface="Arial Black" pitchFamily="34" charset="0"/>
              </a:rPr>
              <a:t>Ο</a:t>
            </a:r>
            <a:r>
              <a:rPr lang="el-GR" sz="2200" dirty="0" smtClean="0">
                <a:latin typeface="Arial Black" pitchFamily="34" charset="0"/>
              </a:rPr>
              <a:t>ι </a:t>
            </a:r>
            <a:r>
              <a:rPr lang="el-GR" sz="2200" dirty="0" smtClean="0">
                <a:latin typeface="Arial Black" pitchFamily="34" charset="0"/>
              </a:rPr>
              <a:t>εορτασμοί των Χριστουγέννων συνεχίζουν και </a:t>
            </a:r>
            <a:r>
              <a:rPr lang="el-GR" sz="2200" dirty="0" smtClean="0">
                <a:latin typeface="Arial Black" pitchFamily="34" charset="0"/>
              </a:rPr>
              <a:t>για </a:t>
            </a:r>
            <a:r>
              <a:rPr lang="el-GR" sz="2200" dirty="0" smtClean="0">
                <a:latin typeface="Arial Black" pitchFamily="34" charset="0"/>
              </a:rPr>
              <a:t>άλλες 12 μέρες, οι οποίες αποκαλούνται “</a:t>
            </a:r>
            <a:r>
              <a:rPr lang="el-GR" sz="2200" dirty="0" err="1" smtClean="0">
                <a:latin typeface="Arial Black" pitchFamily="34" charset="0"/>
              </a:rPr>
              <a:t>σβιάτκι</a:t>
            </a:r>
            <a:r>
              <a:rPr lang="el-GR" sz="2200" dirty="0" smtClean="0">
                <a:latin typeface="Arial Black" pitchFamily="34" charset="0"/>
              </a:rPr>
              <a:t>” και διαρκούν μέχρι την επόμενη μεγάλη χριστιανική εορτή, τα Θεοφάνεια.</a:t>
            </a:r>
            <a:endParaRPr lang="el-GR" sz="2200"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642910" y="1357298"/>
            <a:ext cx="4000528" cy="5016758"/>
          </a:xfrm>
          <a:prstGeom prst="rect">
            <a:avLst/>
          </a:prstGeom>
        </p:spPr>
        <p:txBody>
          <a:bodyPr wrap="square">
            <a:spAutoFit/>
          </a:bodyPr>
          <a:lstStyle/>
          <a:p>
            <a:r>
              <a:rPr lang="el-GR" sz="1600" b="1" dirty="0" smtClean="0"/>
              <a:t>Τα υλικά που θα χρειαστείς:</a:t>
            </a:r>
            <a:endParaRPr lang="el-GR" sz="1600" dirty="0" smtClean="0"/>
          </a:p>
          <a:p>
            <a:r>
              <a:rPr lang="el-GR" sz="1600" b="1" dirty="0" smtClean="0"/>
              <a:t>Για τα κουλουράκια:</a:t>
            </a:r>
            <a:endParaRPr lang="el-GR" sz="1600" dirty="0" smtClean="0"/>
          </a:p>
          <a:p>
            <a:r>
              <a:rPr lang="el-GR" sz="1600" dirty="0" smtClean="0"/>
              <a:t>3 1/4 κούπες αλεύρι (για όλες τις χρήσεις)</a:t>
            </a:r>
          </a:p>
          <a:p>
            <a:r>
              <a:rPr lang="el-GR" sz="1600" dirty="0" smtClean="0"/>
              <a:t>1 </a:t>
            </a:r>
            <a:r>
              <a:rPr lang="el-GR" sz="1600" dirty="0" err="1" smtClean="0"/>
              <a:t>κ.γ</a:t>
            </a:r>
            <a:r>
              <a:rPr lang="el-GR" sz="1600" dirty="0" smtClean="0"/>
              <a:t> μαγειρική σόδα</a:t>
            </a:r>
          </a:p>
          <a:p>
            <a:r>
              <a:rPr lang="el-GR" sz="1600" dirty="0" smtClean="0"/>
              <a:t>1/4 </a:t>
            </a:r>
            <a:r>
              <a:rPr lang="el-GR" sz="1600" dirty="0" err="1" smtClean="0"/>
              <a:t>κ.γ</a:t>
            </a:r>
            <a:r>
              <a:rPr lang="el-GR" sz="1600" dirty="0" smtClean="0"/>
              <a:t> αλάτι</a:t>
            </a:r>
          </a:p>
          <a:p>
            <a:r>
              <a:rPr lang="el-GR" sz="1600" dirty="0" smtClean="0"/>
              <a:t>2 </a:t>
            </a:r>
            <a:r>
              <a:rPr lang="el-GR" sz="1600" dirty="0" err="1" smtClean="0"/>
              <a:t>κ.γ</a:t>
            </a:r>
            <a:r>
              <a:rPr lang="el-GR" sz="1600" dirty="0" smtClean="0"/>
              <a:t> </a:t>
            </a:r>
            <a:r>
              <a:rPr lang="el-GR" sz="1600" dirty="0" err="1" smtClean="0"/>
              <a:t>τζίντζερ</a:t>
            </a:r>
            <a:r>
              <a:rPr lang="el-GR" sz="1600" dirty="0" smtClean="0"/>
              <a:t> σε σκόνη</a:t>
            </a:r>
          </a:p>
          <a:p>
            <a:r>
              <a:rPr lang="el-GR" sz="1600" dirty="0" smtClean="0"/>
              <a:t>1 </a:t>
            </a:r>
            <a:r>
              <a:rPr lang="el-GR" sz="1600" dirty="0" err="1" smtClean="0"/>
              <a:t>κ.γ</a:t>
            </a:r>
            <a:r>
              <a:rPr lang="el-GR" sz="1600" dirty="0" smtClean="0"/>
              <a:t> κανέλα σε σκόνη</a:t>
            </a:r>
          </a:p>
          <a:p>
            <a:r>
              <a:rPr lang="el-GR" sz="1600" dirty="0" smtClean="0"/>
              <a:t>1/4 </a:t>
            </a:r>
            <a:r>
              <a:rPr lang="el-GR" sz="1600" dirty="0" err="1" smtClean="0"/>
              <a:t>κ.γ</a:t>
            </a:r>
            <a:r>
              <a:rPr lang="el-GR" sz="1600" dirty="0" smtClean="0"/>
              <a:t> μοσχοκάρυδο</a:t>
            </a:r>
          </a:p>
          <a:p>
            <a:r>
              <a:rPr lang="el-GR" sz="1600" dirty="0" smtClean="0"/>
              <a:t>1 πρέζα γαρύφαλλο σε σκόνη</a:t>
            </a:r>
          </a:p>
          <a:p>
            <a:r>
              <a:rPr lang="el-GR" sz="1600" dirty="0" smtClean="0"/>
              <a:t>περίπου μισό φλιτζάνι μέλι (όχι πολύ πηχτό)</a:t>
            </a:r>
          </a:p>
          <a:p>
            <a:r>
              <a:rPr lang="el-GR" sz="1600" dirty="0" smtClean="0"/>
              <a:t>1 μεγάλο αυγό</a:t>
            </a:r>
          </a:p>
          <a:p>
            <a:r>
              <a:rPr lang="el-GR" sz="1600" dirty="0" smtClean="0"/>
              <a:t>3/4 φλ. καστανή ζάχαρη</a:t>
            </a:r>
          </a:p>
          <a:p>
            <a:r>
              <a:rPr lang="el-GR" sz="1600" dirty="0" smtClean="0"/>
              <a:t>1 φλ. βούτυρο (εκτός ψυγείου για να είναι μαλακό)</a:t>
            </a:r>
          </a:p>
          <a:p>
            <a:r>
              <a:rPr lang="el-GR" sz="1600" b="1" dirty="0" smtClean="0"/>
              <a:t>Για το </a:t>
            </a:r>
            <a:r>
              <a:rPr lang="el-GR" sz="1600" b="1" dirty="0" err="1" smtClean="0"/>
              <a:t>γλάσο</a:t>
            </a:r>
            <a:r>
              <a:rPr lang="el-GR" sz="1600" b="1" dirty="0" smtClean="0"/>
              <a:t>:</a:t>
            </a:r>
            <a:endParaRPr lang="el-GR" sz="1600" dirty="0" smtClean="0"/>
          </a:p>
          <a:p>
            <a:r>
              <a:rPr lang="el-GR" sz="1600" dirty="0" smtClean="0"/>
              <a:t>3 φλ. ζάχαρη (κρυσταλλική)</a:t>
            </a:r>
          </a:p>
          <a:p>
            <a:r>
              <a:rPr lang="el-GR" sz="1600" dirty="0" smtClean="0"/>
              <a:t>3 ασπράδια</a:t>
            </a:r>
          </a:p>
          <a:p>
            <a:r>
              <a:rPr lang="el-GR" sz="1600" dirty="0" smtClean="0"/>
              <a:t>χρώμα ζαχαροπλαστικής (για τη διακόσμηση)</a:t>
            </a:r>
            <a:endParaRPr lang="el-GR" sz="1600" dirty="0"/>
          </a:p>
        </p:txBody>
      </p:sp>
      <p:pic>
        <p:nvPicPr>
          <p:cNvPr id="5" name="4 - Εικόνα" descr="aqua_and_red_platter_42.jpg"/>
          <p:cNvPicPr>
            <a:picLocks noChangeAspect="1"/>
          </p:cNvPicPr>
          <p:nvPr/>
        </p:nvPicPr>
        <p:blipFill>
          <a:blip r:embed="rId2" cstate="print"/>
          <a:stretch>
            <a:fillRect/>
          </a:stretch>
        </p:blipFill>
        <p:spPr>
          <a:xfrm>
            <a:off x="5000628" y="1785926"/>
            <a:ext cx="3584116" cy="3867142"/>
          </a:xfrm>
          <a:prstGeom prst="roundRect">
            <a:avLst>
              <a:gd name="adj" fmla="val 8594"/>
            </a:avLst>
          </a:prstGeom>
          <a:solidFill>
            <a:srgbClr val="FFFFFF">
              <a:shade val="85000"/>
            </a:srgbClr>
          </a:solidFill>
          <a:ln>
            <a:noFill/>
          </a:ln>
          <a:effectLst>
            <a:outerShdw blurRad="76200" dir="18900000" sy="23000" kx="-1200000" algn="bl" rotWithShape="0">
              <a:prstClr val="black">
                <a:alpha val="20000"/>
              </a:prstClr>
            </a:outerShdw>
            <a:reflection blurRad="12700" stA="38000" endPos="28000" dist="5000" dir="5400000" sy="-100000" algn="bl" rotWithShape="0"/>
          </a:effectLst>
        </p:spPr>
      </p:pic>
      <p:sp>
        <p:nvSpPr>
          <p:cNvPr id="6" name="5 - TextBox"/>
          <p:cNvSpPr txBox="1"/>
          <p:nvPr/>
        </p:nvSpPr>
        <p:spPr>
          <a:xfrm>
            <a:off x="1928794" y="214290"/>
            <a:ext cx="5739550" cy="1323439"/>
          </a:xfrm>
          <a:prstGeom prst="rect">
            <a:avLst/>
          </a:prstGeom>
          <a:noFill/>
        </p:spPr>
        <p:txBody>
          <a:bodyPr wrap="square" rtlCol="0">
            <a:spAutoFit/>
          </a:bodyPr>
          <a:lstStyle/>
          <a:p>
            <a:pPr algn="ctr"/>
            <a:r>
              <a:rPr lang="el-GR" sz="4000" b="1" dirty="0" smtClean="0">
                <a:solidFill>
                  <a:srgbClr val="FF0000"/>
                </a:solidFill>
              </a:rPr>
              <a:t>Ρώσικη </a:t>
            </a:r>
            <a:r>
              <a:rPr lang="el-GR" sz="4000" b="1" dirty="0" smtClean="0">
                <a:solidFill>
                  <a:srgbClr val="FF0000"/>
                </a:solidFill>
              </a:rPr>
              <a:t>συνταγή για κουλουράκια </a:t>
            </a:r>
            <a:endParaRPr lang="el-GR" sz="40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Κάλαντα Χριστουγέννων - Χριστουγεννιάτικη μελωδία από τη Φιλαρμονική του  NΠΔΔ ΠΑΚΠΠΑ Δ. Ελευσίνας - YouTube"/>
          <p:cNvPicPr>
            <a:picLocks noChangeAspect="1" noChangeArrowheads="1"/>
          </p:cNvPicPr>
          <p:nvPr/>
        </p:nvPicPr>
        <p:blipFill>
          <a:blip r:embed="rId2" cstate="print"/>
          <a:srcRect/>
          <a:stretch>
            <a:fillRect/>
          </a:stretch>
        </p:blipFill>
        <p:spPr bwMode="auto">
          <a:xfrm>
            <a:off x="571472" y="476672"/>
            <a:ext cx="7929618" cy="5947216"/>
          </a:xfrm>
          <a:prstGeom prst="roundRect">
            <a:avLst>
              <a:gd name="adj" fmla="val 8594"/>
            </a:avLst>
          </a:prstGeom>
          <a:solidFill>
            <a:srgbClr val="FFFFFF">
              <a:shade val="85000"/>
            </a:srgbClr>
          </a:solidFill>
          <a:ln>
            <a:noFill/>
          </a:ln>
          <a:effectLst>
            <a:outerShdw blurRad="76200" dir="18900000" sy="23000" kx="-1200000" algn="bl" rotWithShape="0">
              <a:prstClr val="black">
                <a:alpha val="20000"/>
              </a:prstClr>
            </a:outerShdw>
            <a:reflection blurRad="12700" stA="38000" endPos="28000" dist="5000" dir="5400000" sy="-100000" algn="bl" rotWithShape="0"/>
          </a:effectLst>
        </p:spPr>
      </p:pic>
      <p:sp>
        <p:nvSpPr>
          <p:cNvPr id="3" name="2 - TextBox"/>
          <p:cNvSpPr txBox="1"/>
          <p:nvPr/>
        </p:nvSpPr>
        <p:spPr>
          <a:xfrm>
            <a:off x="2627784" y="5301208"/>
            <a:ext cx="5739550" cy="954107"/>
          </a:xfrm>
          <a:prstGeom prst="rect">
            <a:avLst/>
          </a:prstGeom>
          <a:noFill/>
        </p:spPr>
        <p:txBody>
          <a:bodyPr wrap="square" rtlCol="0">
            <a:spAutoFit/>
          </a:bodyPr>
          <a:lstStyle/>
          <a:p>
            <a:pPr algn="ctr"/>
            <a:r>
              <a:rPr lang="el-GR" sz="2800" b="1" dirty="0" smtClean="0">
                <a:solidFill>
                  <a:srgbClr val="FF0000"/>
                </a:solidFill>
              </a:rPr>
              <a:t>Άγγελος Αθανασιάδης</a:t>
            </a:r>
          </a:p>
          <a:p>
            <a:pPr algn="ctr"/>
            <a:r>
              <a:rPr lang="el-GR" sz="2800" b="1" dirty="0" smtClean="0">
                <a:solidFill>
                  <a:srgbClr val="FF0000"/>
                </a:solidFill>
              </a:rPr>
              <a:t>Ειρήνη </a:t>
            </a:r>
            <a:r>
              <a:rPr lang="el-GR" sz="2800" b="1" dirty="0" err="1" smtClean="0">
                <a:solidFill>
                  <a:srgbClr val="FF0000"/>
                </a:solidFill>
              </a:rPr>
              <a:t>Δαλαμπίρα</a:t>
            </a:r>
            <a:endParaRPr lang="el-GR" sz="2800" b="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4550</TotalTime>
  <Words>635</Words>
  <Application>Microsoft Office PowerPoint</Application>
  <PresentationFormat>Προβολή στην οθόνη (4:3)</PresentationFormat>
  <Paragraphs>36</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Δικαιοσύνη</vt:lpstr>
      <vt:lpstr>Χριστούγεννα στην Ρωσία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hp</dc:creator>
  <cp:lastModifiedBy>user</cp:lastModifiedBy>
  <cp:revision>16</cp:revision>
  <dcterms:created xsi:type="dcterms:W3CDTF">2022-12-05T13:38:55Z</dcterms:created>
  <dcterms:modified xsi:type="dcterms:W3CDTF">2022-12-18T18:14:44Z</dcterms:modified>
</cp:coreProperties>
</file>